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314" r:id="rId5"/>
    <p:sldId id="368" r:id="rId6"/>
    <p:sldId id="383" r:id="rId8"/>
    <p:sldId id="381" r:id="rId9"/>
    <p:sldId id="385" r:id="rId10"/>
    <p:sldId id="387" r:id="rId11"/>
    <p:sldId id="375" r:id="rId12"/>
    <p:sldId id="335" r:id="rId13"/>
    <p:sldId id="366" r:id="rId14"/>
    <p:sldId id="384" r:id="rId15"/>
    <p:sldId id="386" r:id="rId16"/>
    <p:sldId id="388" r:id="rId17"/>
    <p:sldId id="376" r:id="rId18"/>
    <p:sldId id="377" r:id="rId19"/>
    <p:sldId id="370" r:id="rId20"/>
    <p:sldId id="371" r:id="rId21"/>
    <p:sldId id="372" r:id="rId22"/>
    <p:sldId id="373" r:id="rId23"/>
    <p:sldId id="374" r:id="rId24"/>
    <p:sldId id="379" r:id="rId25"/>
    <p:sldId id="346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0" clrIdx="0"/>
  <p:cmAuthor id="2" name="卢 姗" initials="卢" lastIdx="1" clrIdx="1"/>
  <p:cmAuthor id="3" name="administered" initials="a" lastIdx="1" clrIdx="2"/>
  <p:cmAuthor id="4" name="1552723623@qq.com" initials="1" lastIdx="1" clrIdx="3"/>
  <p:cmAuthor id="5" name="Administrator" initials="A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ED82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4628"/>
  </p:normalViewPr>
  <p:slideViewPr>
    <p:cSldViewPr snapToGrid="0">
      <p:cViewPr varScale="1">
        <p:scale>
          <a:sx n="61" d="100"/>
          <a:sy n="61" d="100"/>
        </p:scale>
        <p:origin x="7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13.xml"/><Relationship Id="rId7" Type="http://schemas.openxmlformats.org/officeDocument/2006/relationships/image" Target="../media/image6.jpeg"/><Relationship Id="rId6" Type="http://schemas.openxmlformats.org/officeDocument/2006/relationships/tags" Target="../tags/tag12.xml"/><Relationship Id="rId5" Type="http://schemas.openxmlformats.org/officeDocument/2006/relationships/image" Target="../media/image5.png"/><Relationship Id="rId4" Type="http://schemas.openxmlformats.org/officeDocument/2006/relationships/tags" Target="../tags/tag11.xml"/><Relationship Id="rId3" Type="http://schemas.openxmlformats.org/officeDocument/2006/relationships/image" Target="../media/image4.png"/><Relationship Id="rId2" Type="http://schemas.openxmlformats.org/officeDocument/2006/relationships/tags" Target="../tags/tag10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png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png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5.xml"/><Relationship Id="rId3" Type="http://schemas.openxmlformats.org/officeDocument/2006/relationships/image" Target="../media/image7.png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tags" Target="../tags/tag36.xml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/>
          <p:cNvSpPr/>
          <p:nvPr/>
        </p:nvSpPr>
        <p:spPr>
          <a:xfrm>
            <a:off x="0" y="4045585"/>
            <a:ext cx="2380615" cy="2812415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267124" y="1767670"/>
            <a:ext cx="7903416" cy="224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solidFill>
                  <a:srgbClr val="00B050"/>
                </a:solidFill>
              </a:rPr>
              <a:t>开放</a:t>
            </a:r>
            <a:r>
              <a:rPr lang="zh-CN" altLang="en-US" sz="5400" b="1" dirty="0">
                <a:solidFill>
                  <a:srgbClr val="FF0000"/>
                </a:solidFill>
              </a:rPr>
              <a:t>在线打印</a:t>
            </a:r>
            <a:r>
              <a:rPr lang="zh-CN" altLang="en-US" sz="4400" b="1" dirty="0">
                <a:solidFill>
                  <a:srgbClr val="00B050"/>
                </a:solidFill>
              </a:rPr>
              <a:t>倒计时</a:t>
            </a:r>
            <a:r>
              <a:rPr lang="en-US" altLang="zh-CN" sz="4400" b="1" dirty="0">
                <a:solidFill>
                  <a:srgbClr val="00B050"/>
                </a:solidFill>
              </a:rPr>
              <a:t>&amp;</a:t>
            </a:r>
            <a:endParaRPr lang="en-US" altLang="zh-CN" sz="4400" b="1" dirty="0"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solidFill>
                  <a:srgbClr val="00B050"/>
                </a:solidFill>
              </a:rPr>
              <a:t>运营</a:t>
            </a:r>
            <a:r>
              <a:rPr lang="en-US" altLang="zh-CN" sz="4400" b="1" dirty="0">
                <a:solidFill>
                  <a:srgbClr val="00B050"/>
                </a:solidFill>
              </a:rPr>
              <a:t>/</a:t>
            </a:r>
            <a:r>
              <a:rPr lang="zh-CN" altLang="en-US" sz="4400" b="1" dirty="0">
                <a:solidFill>
                  <a:srgbClr val="00B050"/>
                </a:solidFill>
                <a:sym typeface="+mn-ea"/>
              </a:rPr>
              <a:t>售卖</a:t>
            </a:r>
            <a:r>
              <a:rPr lang="en-US" altLang="zh-CN" sz="4400" b="1" dirty="0">
                <a:solidFill>
                  <a:srgbClr val="00B050"/>
                </a:solidFill>
                <a:sym typeface="+mn-ea"/>
              </a:rPr>
              <a:t>/</a:t>
            </a:r>
            <a:r>
              <a:rPr lang="en-US" altLang="zh-CN" sz="4400" b="1" dirty="0">
                <a:solidFill>
                  <a:srgbClr val="00B050"/>
                </a:solidFill>
              </a:rPr>
              <a:t>V2.4</a:t>
            </a:r>
            <a:r>
              <a:rPr lang="zh-CN" altLang="en-US" sz="4400" b="1" dirty="0">
                <a:solidFill>
                  <a:srgbClr val="00B050"/>
                </a:solidFill>
              </a:rPr>
              <a:t> 功能更新</a:t>
            </a:r>
            <a:endParaRPr lang="en-US" altLang="zh-CN" sz="4400" b="1" dirty="0">
              <a:solidFill>
                <a:srgbClr val="00B050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0800000">
            <a:off x="9693275" y="0"/>
            <a:ext cx="2498725" cy="2295525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791922" y="4682351"/>
            <a:ext cx="71481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开放时间：</a:t>
            </a:r>
            <a:r>
              <a:rPr lang="en-US" altLang="zh-CN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6</a:t>
            </a:r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月</a:t>
            </a:r>
            <a:r>
              <a:rPr lang="en-US" altLang="zh-CN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</a:t>
            </a:r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日</a:t>
            </a:r>
            <a:r>
              <a:rPr lang="en-US" altLang="zh-CN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-7</a:t>
            </a:r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月</a:t>
            </a:r>
            <a:r>
              <a:rPr lang="en-US" altLang="zh-CN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15</a:t>
            </a:r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日</a:t>
            </a:r>
            <a:endParaRPr lang="zh-CN" altLang="en-US" sz="4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4799" y="213972"/>
            <a:ext cx="4309241" cy="75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B050"/>
                </a:solidFill>
              </a:rPr>
              <a:t>亲小禾</a:t>
            </a:r>
            <a:r>
              <a:rPr lang="en-US" altLang="zh-CN" sz="3200" b="1" dirty="0">
                <a:solidFill>
                  <a:srgbClr val="00B050"/>
                </a:solidFill>
              </a:rPr>
              <a:t> </a:t>
            </a:r>
            <a:r>
              <a:rPr lang="zh-CN" altLang="en-US" sz="3200" b="1" dirty="0">
                <a:solidFill>
                  <a:srgbClr val="00B050"/>
                </a:solidFill>
              </a:rPr>
              <a:t>新版成长档案</a:t>
            </a:r>
            <a:r>
              <a:rPr lang="en-US" altLang="zh-CN" sz="3200" b="1" dirty="0">
                <a:solidFill>
                  <a:srgbClr val="00B050"/>
                </a:solidFill>
              </a:rPr>
              <a:t> </a:t>
            </a:r>
            <a:endParaRPr lang="en-US" altLang="zh-CN" sz="3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187450" y="1950720"/>
            <a:ext cx="1158240" cy="1158240"/>
          </a:xfrm>
          <a:prstGeom prst="ellipse">
            <a:avLst/>
          </a:prstGeom>
          <a:solidFill>
            <a:srgbClr val="ED823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733550" y="2350770"/>
            <a:ext cx="2155825" cy="215582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33550" y="3108960"/>
            <a:ext cx="21558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solidFill>
                  <a:schemeClr val="bg1"/>
                </a:solidFill>
              </a:rPr>
              <a:t>目录</a:t>
            </a:r>
            <a:endParaRPr lang="zh-CN" altLang="en-US" sz="4000" b="1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18660" y="1707294"/>
            <a:ext cx="605917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一、政策汇总</a:t>
            </a:r>
            <a:endParaRPr lang="en-US" altLang="zh-CN" sz="2400" b="1" dirty="0">
              <a:solidFill>
                <a:srgbClr val="00B05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二、线上打印开放时间说明</a:t>
            </a:r>
            <a:r>
              <a:rPr lang="en-US" altLang="zh-CN" sz="2400" b="1" dirty="0">
                <a:solidFill>
                  <a:srgbClr val="00B050"/>
                </a:solidFill>
              </a:rPr>
              <a:t>&amp;</a:t>
            </a:r>
            <a:r>
              <a:rPr lang="zh-CN" altLang="en-US" sz="2400" b="1" dirty="0">
                <a:solidFill>
                  <a:srgbClr val="00B050"/>
                </a:solidFill>
              </a:rPr>
              <a:t>总部运营支撑</a:t>
            </a:r>
            <a:endParaRPr lang="zh-CN" altLang="en-US" sz="2400" b="1" dirty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三、</a:t>
            </a:r>
            <a:r>
              <a:rPr lang="zh-CN" altLang="en-US" sz="2400" b="1" dirty="0">
                <a:solidFill>
                  <a:srgbClr val="00B050"/>
                </a:solidFill>
                <a:sym typeface="+mn-ea"/>
              </a:rPr>
              <a:t>订单管理（集采）</a:t>
            </a:r>
            <a:endParaRPr lang="en-US" altLang="zh-CN" sz="2400" b="1" dirty="0">
              <a:solidFill>
                <a:srgbClr val="00B05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四、</a:t>
            </a:r>
            <a:r>
              <a:rPr lang="zh-CN" altLang="en-US" sz="2400" b="1" dirty="0">
                <a:solidFill>
                  <a:srgbClr val="00B050"/>
                </a:solidFill>
                <a:sym typeface="+mn-ea"/>
              </a:rPr>
              <a:t>售价管理（</a:t>
            </a:r>
            <a:r>
              <a:rPr lang="en-US" altLang="zh-CN" sz="2400" b="1" dirty="0">
                <a:solidFill>
                  <a:srgbClr val="00B050"/>
                </a:solidFill>
                <a:sym typeface="+mn-ea"/>
              </a:rPr>
              <a:t>C</a:t>
            </a:r>
            <a:r>
              <a:rPr lang="zh-CN" altLang="en-US" sz="2400" b="1" dirty="0">
                <a:solidFill>
                  <a:srgbClr val="00B050"/>
                </a:solidFill>
                <a:sym typeface="+mn-ea"/>
              </a:rPr>
              <a:t>端零售）</a:t>
            </a:r>
            <a:endParaRPr lang="zh-CN" altLang="en-US" sz="2400" b="1" dirty="0">
              <a:solidFill>
                <a:srgbClr val="00B05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五、服务商联合运营策略</a:t>
            </a:r>
            <a:endParaRPr lang="zh-CN" alt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234" y="3194512"/>
            <a:ext cx="103515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政策汇总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01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8325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2025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年度新版成长档案政策</a:t>
            </a:r>
            <a:endParaRPr lang="zh-CN" altLang="en-US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31" y="1015819"/>
            <a:ext cx="9518404" cy="50279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87305" y="2155190"/>
            <a:ext cx="1238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7</a:t>
            </a:r>
            <a:r>
              <a:rPr lang="zh-CN" altLang="en-US"/>
              <a:t>月上线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8325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2025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年度新版成长档案政策</a:t>
            </a:r>
            <a:endParaRPr lang="zh-CN" altLang="en-US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3"/>
            </p:custDataLst>
          </p:nvPr>
        </p:nvGraphicFramePr>
        <p:xfrm>
          <a:off x="563562" y="1223011"/>
          <a:ext cx="11177905" cy="4931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6160"/>
                <a:gridCol w="8881745"/>
              </a:tblGrid>
              <a:tr h="6180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政策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详情</a:t>
                      </a:r>
                      <a:endParaRPr lang="zh-CN" altLang="en-US" sz="200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8918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样品（订货宝）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经典款软壳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25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元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本，精装款硬壳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45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元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本，典藏款皮壳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75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元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本，包邮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【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3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本样册包】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-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软壳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硬壳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皮册各一本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100/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套，包邮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</a:tr>
              <a:tr h="15244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Ⅱ</a:t>
                      </a: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</a:t>
                      </a: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谈单</a:t>
                      </a:r>
                      <a:endParaRPr lang="zh-CN" altLang="en-US" sz="160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</a:t>
                      </a:r>
                      <a:r>
                        <a:rPr kumimoji="1" lang="zh-CN" altLang="en-US" sz="1600" b="1" dirty="0">
                          <a:ln w="12700">
                            <a:noFill/>
                          </a:ln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ource Han Sans CN Bold"/>
                          <a:sym typeface="+mn-ea"/>
                        </a:rPr>
                        <a:t>快速启动：</a:t>
                      </a:r>
                      <a:r>
                        <a:rPr lang="zh-CN" altLang="en-US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赠送</a:t>
                      </a:r>
                      <a:r>
                        <a:rPr lang="en-US" altLang="zh-CN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30</a:t>
                      </a:r>
                      <a:r>
                        <a:rPr lang="zh-CN" altLang="en-US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本实体册</a:t>
                      </a:r>
                      <a:r>
                        <a:rPr lang="en-US" altLang="zh-CN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园</a:t>
                      </a:r>
                      <a:endParaRPr lang="zh-CN" altLang="en-US" sz="1600" b="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lang="en-US" altLang="zh-CN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                </a:t>
                      </a: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（订购数量超过</a:t>
                      </a:r>
                      <a:r>
                        <a:rPr lang="en-US" altLang="zh-CN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30</a:t>
                      </a: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</a:t>
                      </a:r>
                      <a:r>
                        <a:rPr lang="en-US" altLang="zh-CN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单园，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总部承担其中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本（总部返还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15*25=375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元），代理商承担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本；）</a:t>
                      </a:r>
                      <a:endParaRPr lang="zh-CN" altLang="en-US" sz="1600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</a:t>
                      </a:r>
                      <a:r>
                        <a:rPr kumimoji="1" lang="zh-CN" altLang="en-US" sz="1600" b="1" dirty="0">
                          <a:ln w="12700">
                            <a:noFill/>
                          </a:ln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ource Han Sans CN Bold"/>
                          <a:sym typeface="+mn-ea"/>
                        </a:rPr>
                        <a:t>全园订购：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单园</a:t>
                      </a:r>
                      <a:r>
                        <a:rPr lang="zh-CN" sz="16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平台服务费返还</a:t>
                      </a:r>
                      <a:endParaRPr lang="zh-CN" sz="1600" dirty="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sz="16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                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（订购数量满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100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单园，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总部返还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500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元平台服务费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园）</a:t>
                      </a:r>
                      <a:endParaRPr lang="zh-CN" altLang="en-US" sz="12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zh-CN" altLang="en-US" sz="1200" b="1" dirty="0"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234" y="3194512"/>
            <a:ext cx="10351531" cy="10823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4800" b="1" dirty="0">
                <a:solidFill>
                  <a:srgbClr val="00B050"/>
                </a:solidFill>
              </a:rPr>
              <a:t>打印开放时间</a:t>
            </a:r>
            <a:r>
              <a:rPr lang="en-US" altLang="zh-CN" sz="4800" b="1" dirty="0">
                <a:solidFill>
                  <a:srgbClr val="00B050"/>
                </a:solidFill>
              </a:rPr>
              <a:t>&amp;</a:t>
            </a:r>
            <a:r>
              <a:rPr lang="zh-CN" altLang="en-US" sz="4800" b="1" dirty="0">
                <a:solidFill>
                  <a:srgbClr val="00B050"/>
                </a:solidFill>
              </a:rPr>
              <a:t>总部运营支撑</a:t>
            </a:r>
            <a:endParaRPr lang="zh-CN" altLang="en-US" sz="4800" b="1" dirty="0">
              <a:solidFill>
                <a:srgbClr val="00B050"/>
              </a:solidFill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02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502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在线打印开放时间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28457" y="2002213"/>
            <a:ext cx="8735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开放时间：</a:t>
            </a:r>
            <a:r>
              <a:rPr lang="en-US" altLang="zh-C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6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月</a:t>
            </a:r>
            <a:r>
              <a:rPr lang="en-US" altLang="zh-C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日</a:t>
            </a:r>
            <a:r>
              <a:rPr lang="en-US" altLang="zh-C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-7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月</a:t>
            </a:r>
            <a:r>
              <a:rPr lang="en-US" altLang="zh-C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15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日</a:t>
            </a:r>
            <a:endParaRPr lang="zh-CN" altLang="en-US" sz="54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807779" y="3316823"/>
            <a:ext cx="8429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微软雅黑" panose="020B0503020204020204" pitchFamily="34" charset="-122"/>
              </a:rPr>
              <a:t>代理商可根据本地情况及个别园所情况调整打印时间</a:t>
            </a:r>
            <a:endParaRPr lang="zh-CN" altLang="zh-CN" sz="2800" b="1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502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总部运营支撑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284" y="1434746"/>
            <a:ext cx="3006457" cy="4404402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71100" y="6080840"/>
            <a:ext cx="291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微软雅黑" panose="020B0503020204020204" pitchFamily="34" charset="-122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</a:rPr>
              <a:t>、服务包</a:t>
            </a:r>
            <a:endParaRPr lang="zh-CN" altLang="zh-CN" sz="2000" b="1" dirty="0">
              <a:latin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701" y="409565"/>
            <a:ext cx="2914650" cy="557212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3400701" y="6080840"/>
            <a:ext cx="291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微软雅黑" panose="020B0503020204020204" pitchFamily="34" charset="-122"/>
              </a:rPr>
              <a:t>2</a:t>
            </a:r>
            <a:r>
              <a:rPr lang="zh-CN" altLang="en-US" sz="2000" b="1" dirty="0">
                <a:latin typeface="微软雅黑" panose="020B0503020204020204" pitchFamily="34" charset="-122"/>
              </a:rPr>
              <a:t>、家端首页弹窗</a:t>
            </a:r>
            <a:endParaRPr lang="zh-CN" altLang="zh-CN" sz="2000" b="1" dirty="0">
              <a:latin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" b="22907"/>
          <a:stretch>
            <a:fillRect/>
          </a:stretch>
        </p:blipFill>
        <p:spPr>
          <a:xfrm>
            <a:off x="6460855" y="552106"/>
            <a:ext cx="2540083" cy="5287042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6460855" y="6080840"/>
            <a:ext cx="2540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微软雅黑" panose="020B0503020204020204" pitchFamily="34" charset="-122"/>
              </a:rPr>
              <a:t>3</a:t>
            </a:r>
            <a:r>
              <a:rPr lang="zh-CN" altLang="en-US" sz="2000" b="1" dirty="0">
                <a:latin typeface="微软雅黑" panose="020B0503020204020204" pitchFamily="34" charset="-122"/>
              </a:rPr>
              <a:t>、家端横幅</a:t>
            </a:r>
            <a:endParaRPr lang="zh-CN" altLang="zh-CN" sz="2000" b="1" dirty="0">
              <a:latin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6442" y="808224"/>
            <a:ext cx="2811014" cy="4774806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9146442" y="6080840"/>
            <a:ext cx="2540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微软雅黑" panose="020B0503020204020204" pitchFamily="34" charset="-122"/>
              </a:rPr>
              <a:t>4</a:t>
            </a:r>
            <a:r>
              <a:rPr lang="zh-CN" altLang="en-US" sz="2000" b="1" dirty="0">
                <a:latin typeface="微软雅黑" panose="020B0503020204020204" pitchFamily="34" charset="-122"/>
              </a:rPr>
              <a:t>、公众号</a:t>
            </a:r>
            <a:endParaRPr lang="zh-CN" altLang="zh-CN" sz="2000" b="1" dirty="0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234" y="3194512"/>
            <a:ext cx="103515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集采订单管理（集采）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03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44500" y="861695"/>
            <a:ext cx="9737090" cy="5400040"/>
            <a:chOff x="700" y="1357"/>
            <a:chExt cx="15334" cy="850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0" y="1357"/>
              <a:ext cx="15335" cy="8504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0" y="1357"/>
              <a:ext cx="2283" cy="8503"/>
            </a:xfrm>
            <a:prstGeom prst="rect">
              <a:avLst/>
            </a:prstGeom>
          </p:spPr>
        </p:pic>
      </p:grp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订单管理（集采）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09906" y="1995595"/>
            <a:ext cx="658143" cy="3183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149575" y="235761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>
                <a:solidFill>
                  <a:srgbClr val="FF0000"/>
                </a:solidFill>
              </a:rPr>
              <a:t>创建订单</a:t>
            </a:r>
            <a:endParaRPr kumimoji="1"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157135" y="2778806"/>
            <a:ext cx="648979" cy="2229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9631302" y="3001801"/>
            <a:ext cx="1101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查看订单详情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735" y="851535"/>
            <a:ext cx="11492865" cy="593217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订单管理（集采）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841632" y="2916638"/>
            <a:ext cx="1039329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8841641" y="3290380"/>
            <a:ext cx="1039329" cy="277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修改打印数量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47988" y="502209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选择收货地址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328154" y="646014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确认下单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58847" y="194648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</a:rPr>
              <a:t>完善打印信息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683635" y="1641224"/>
            <a:ext cx="3688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</a:rPr>
              <a:t>选择学生，只有</a:t>
            </a:r>
            <a:r>
              <a:rPr kumimoji="1" lang="zh-CN" altLang="en-US" sz="1200" b="1" dirty="0">
                <a:solidFill>
                  <a:srgbClr val="FF0000"/>
                </a:solidFill>
              </a:rPr>
              <a:t>已成册且打开过</a:t>
            </a:r>
            <a:r>
              <a:rPr kumimoji="1" lang="zh-CN" altLang="en-US" sz="1200" dirty="0">
                <a:solidFill>
                  <a:srgbClr val="FF0000"/>
                </a:solidFill>
              </a:rPr>
              <a:t>的学生才可以选择，</a:t>
            </a:r>
            <a:endParaRPr kumimoji="1" lang="en-US" altLang="zh-CN" sz="1200" dirty="0">
              <a:solidFill>
                <a:srgbClr val="FF0000"/>
              </a:solidFill>
            </a:endParaRPr>
          </a:p>
          <a:p>
            <a:r>
              <a:rPr kumimoji="1" lang="zh-CN" altLang="en-US" sz="1200" dirty="0">
                <a:solidFill>
                  <a:srgbClr val="FF0000"/>
                </a:solidFill>
              </a:rPr>
              <a:t>打印最好先检查一遍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17721" y="3290380"/>
            <a:ext cx="14020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</a:rPr>
              <a:t>按代理价直接结算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234" y="3194512"/>
            <a:ext cx="103515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售价管理（</a:t>
            </a:r>
            <a:r>
              <a:rPr lang="en-US" altLang="zh-CN" sz="4800" b="1" dirty="0">
                <a:solidFill>
                  <a:srgbClr val="00B050"/>
                </a:solidFill>
                <a:sym typeface="+mn-ea"/>
              </a:rPr>
              <a:t>C</a:t>
            </a:r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端零售）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04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540" y="1102360"/>
            <a:ext cx="11745595" cy="5506085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售价管理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41830" y="3866515"/>
            <a:ext cx="1006094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1.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系统默认配置：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所有园所，套餐价格，每页价格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2. 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部分园所的特别零售价格：新增价格配置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         		        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（系统优先判断）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3. 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集采的园需要调整配置开放时间（开放时间设置到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7.15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之后），以免家长在家端下单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（系统优先判断）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188,108含了运费和活动优惠券（满108减10元，满188减20元）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5.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调低调高价格渠道价格不变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500" y="2073910"/>
            <a:ext cx="622300" cy="195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6540" y="833120"/>
            <a:ext cx="11601450" cy="5902325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售价管理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18967" y="4818380"/>
            <a:ext cx="5878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默认使用所有园所的系统价格配置，如果有新增价格配置，则优先使用新增价格配置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74247" y="2541441"/>
            <a:ext cx="1582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</a:rPr>
              <a:t>零售价格配置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6588" y="2541009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</a:rPr>
              <a:t>超出部分价格配置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756525" y="1501775"/>
            <a:ext cx="879475" cy="10394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10217830" y="2490006"/>
            <a:ext cx="185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</a:rPr>
              <a:t>只有开启后，</a:t>
            </a:r>
            <a:endParaRPr kumimoji="1" lang="zh-CN" altLang="en-US" sz="1200" dirty="0">
              <a:solidFill>
                <a:srgbClr val="FF0000"/>
              </a:solidFill>
            </a:endParaRPr>
          </a:p>
          <a:p>
            <a:r>
              <a:rPr kumimoji="1" lang="zh-CN" altLang="en-US" sz="1200" dirty="0">
                <a:solidFill>
                  <a:srgbClr val="FF0000"/>
                </a:solidFill>
              </a:rPr>
              <a:t>家长端才会显示对应款式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84791" y="3151991"/>
            <a:ext cx="10972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</a:rPr>
              <a:t>设置指定园所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410" y="4094480"/>
            <a:ext cx="3005455" cy="42418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4237355" y="4433570"/>
            <a:ext cx="609600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  <a:sym typeface="+mn-ea"/>
              </a:rPr>
              <a:t>集采的园需要调整配置开放时间（开放时间设置到7.15之后），以免家长在家端下单</a:t>
            </a:r>
            <a:endParaRPr kumimoji="1" lang="zh-CN" altLang="en-US" sz="1200" dirty="0">
              <a:solidFill>
                <a:srgbClr val="FF0000"/>
              </a:solidFill>
              <a:sym typeface="+mn-ea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3561080" y="4224020"/>
            <a:ext cx="277495" cy="1651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2218967" y="5948680"/>
            <a:ext cx="417957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zh-CN" altLang="en-US" sz="1200" dirty="0">
                <a:solidFill>
                  <a:srgbClr val="FF0000"/>
                </a:solidFill>
              </a:rPr>
              <a:t>学校不方便集采，零售特殊情况报备：</a:t>
            </a:r>
            <a:r>
              <a:rPr kumimoji="1" lang="en-US" altLang="zh-CN" sz="1200" dirty="0">
                <a:solidFill>
                  <a:srgbClr val="FF0000"/>
                </a:solidFill>
              </a:rPr>
              <a:t> </a:t>
            </a:r>
            <a:r>
              <a:rPr kumimoji="1" lang="zh-CN" altLang="en-US" sz="1200" dirty="0">
                <a:solidFill>
                  <a:srgbClr val="FF0000"/>
                </a:solidFill>
              </a:rPr>
              <a:t>统一发货地址到学校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234" y="3194512"/>
            <a:ext cx="103515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服务商联合运营策略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05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349" y="1193145"/>
            <a:ext cx="9701123" cy="540000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444500" y="147955"/>
            <a:ext cx="28031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线上运营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r>
              <a:rPr kumimoji="1" lang="zh-CN" altLang="en-US" dirty="0"/>
              <a:t>、小程序推送弹窗</a:t>
            </a:r>
            <a:endParaRPr kumimoji="1"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037718" y="1963985"/>
            <a:ext cx="852100" cy="3147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022175" y="2001753"/>
            <a:ext cx="828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新建弹窗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718823" y="5480615"/>
            <a:ext cx="852100" cy="3147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010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  <a:sym typeface="+mn-ea"/>
              </a:rPr>
              <a:t>线上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126580"/>
            <a:ext cx="9851558" cy="540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44500" y="669925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r>
              <a:rPr kumimoji="1" lang="zh-CN" altLang="en-US" dirty="0"/>
              <a:t>、小程序推送弹窗</a:t>
            </a:r>
            <a:endParaRPr kumimoji="1"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422605" y="3025246"/>
            <a:ext cx="1877437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361323" y="2676047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弹窗模板选择新成长档案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10373" y="3667272"/>
            <a:ext cx="2027790" cy="12566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6610373" y="4951300"/>
            <a:ext cx="1113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输入弹窗内容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3330" y="-85090"/>
            <a:ext cx="2058670" cy="407543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3330" y="3020695"/>
            <a:ext cx="2105660" cy="40259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15715" y="151765"/>
            <a:ext cx="5756275" cy="1082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范例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宝贝本学期成长档案已温馨成册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	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加入我们，定制独一无二的成长档案吧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~~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范例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：成长档案</a:t>
            </a:r>
            <a:endParaRPr lang="zh-CN" altLang="en-US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lvl="1" indent="457200"/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记录孩子不可复制的童年，点击查看和打印孩子的成长档案</a:t>
            </a:r>
            <a:r>
              <a:rPr lang="en-US" altLang="zh-CN" sz="12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~~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  <a:sym typeface="+mn-ea"/>
              </a:rPr>
              <a:t>线上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30416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2</a:t>
            </a:r>
            <a:r>
              <a:rPr kumimoji="1" lang="zh-CN" altLang="en-US" dirty="0"/>
              <a:t>、小程序推送弹窗配合短信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115695"/>
            <a:ext cx="10078085" cy="540004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422606" y="3620663"/>
            <a:ext cx="1637414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7060020" y="3598715"/>
            <a:ext cx="1879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短信模板选择新成长档案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007396" y="4685877"/>
            <a:ext cx="1052624" cy="25181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6241313" y="4937694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推送对象选择新成长档案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35649" y="2548590"/>
            <a:ext cx="1101584" cy="62953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3247697" y="2586358"/>
            <a:ext cx="1782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选择要推送的年级</a:t>
            </a:r>
            <a:r>
              <a:rPr kumimoji="1" lang="en-US" altLang="zh-CN" sz="1200" dirty="0">
                <a:solidFill>
                  <a:srgbClr val="FF0000"/>
                </a:solidFill>
              </a:rPr>
              <a:t>/</a:t>
            </a:r>
            <a:r>
              <a:rPr kumimoji="1" lang="zh-CN" altLang="en-US" sz="1200" dirty="0">
                <a:solidFill>
                  <a:srgbClr val="FF0000"/>
                </a:solidFill>
              </a:rPr>
              <a:t>班级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398125" y="3706495"/>
            <a:ext cx="199136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/>
              <a:t>找对应的渠道人员帮充</a:t>
            </a:r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  <a:sym typeface="+mn-ea"/>
              </a:rPr>
              <a:t>线上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23558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、班级成长档案分享</a:t>
            </a:r>
            <a:endParaRPr kumimoji="1"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193145"/>
            <a:ext cx="2554055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3108" y="1193145"/>
            <a:ext cx="2561351" cy="540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9222" y="1193145"/>
            <a:ext cx="2539460" cy="540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9296" y="1193145"/>
            <a:ext cx="2495089" cy="54000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590552" y="6064329"/>
            <a:ext cx="2148928" cy="4257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444500" y="6539372"/>
            <a:ext cx="19127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分享成长档案给全班家长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08179" y="2034588"/>
            <a:ext cx="2402523" cy="6554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3408180" y="2690038"/>
            <a:ext cx="20579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选择分享文案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703197" y="6064329"/>
            <a:ext cx="1006487" cy="4295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4535231" y="5741582"/>
            <a:ext cx="1369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复制并分享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44918" y="5224357"/>
            <a:ext cx="2069742" cy="4295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6076952" y="4901610"/>
            <a:ext cx="1369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粘贴文案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583542" y="1896366"/>
            <a:ext cx="1516849" cy="19526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9104512" y="1665533"/>
            <a:ext cx="299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家长点击卡片，跳转到成长档案预览页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  <a:sym typeface="+mn-ea"/>
              </a:rPr>
              <a:t>线上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家长查看学生个人成长档案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076" y="1116418"/>
            <a:ext cx="2572124" cy="5400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005220" y="1821937"/>
            <a:ext cx="1599757" cy="20030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153669" y="3902150"/>
            <a:ext cx="280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家长点击卡片，跳转到成长档案预览页。</a:t>
            </a:r>
            <a:endParaRPr kumimoji="1" lang="en-US" altLang="zh-CN" sz="1200" dirty="0">
              <a:solidFill>
                <a:srgbClr val="FF0000"/>
              </a:solidFill>
            </a:endParaRPr>
          </a:p>
          <a:p>
            <a:r>
              <a:rPr kumimoji="1" lang="zh-CN" altLang="en-US" sz="1200" dirty="0">
                <a:solidFill>
                  <a:srgbClr val="FF0000"/>
                </a:solidFill>
              </a:rPr>
              <a:t>游客点击，跳转到电子成长档案。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7344" y="1124989"/>
            <a:ext cx="2495089" cy="5400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6713" y="1124989"/>
            <a:ext cx="2495089" cy="5400000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4354477" y="1768774"/>
            <a:ext cx="568398" cy="2407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3247697" y="2098940"/>
            <a:ext cx="3040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成长档案预览页，家长可以打印</a:t>
            </a:r>
            <a:r>
              <a:rPr kumimoji="1" lang="en-US" altLang="zh-CN" sz="1200" dirty="0">
                <a:solidFill>
                  <a:srgbClr val="FF0000"/>
                </a:solidFill>
              </a:rPr>
              <a:t>/</a:t>
            </a:r>
            <a:r>
              <a:rPr kumimoji="1" lang="zh-CN" altLang="en-US" sz="1200" dirty="0">
                <a:solidFill>
                  <a:srgbClr val="FF0000"/>
                </a:solidFill>
              </a:rPr>
              <a:t>编辑档案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610197" y="6043062"/>
            <a:ext cx="2344036" cy="37900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6858122" y="2073351"/>
            <a:ext cx="2495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电子成长档案，只可查看不可编辑</a:t>
            </a:r>
            <a:endParaRPr kumimoji="1" lang="zh-CN" altLang="en-US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  <a:sym typeface="+mn-ea"/>
              </a:rPr>
              <a:t>线上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45" y="1520170"/>
            <a:ext cx="2811014" cy="4774806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85317" y="996950"/>
            <a:ext cx="30372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4</a:t>
            </a:r>
            <a:r>
              <a:rPr kumimoji="1" lang="zh-CN" altLang="en-US" sz="2000" dirty="0"/>
              <a:t>、代理商公众号运营</a:t>
            </a:r>
            <a:endParaRPr kumimoji="1"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25450" y="268605"/>
            <a:ext cx="41808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服务商本地线下运营动作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6130" y="0"/>
            <a:ext cx="2783840" cy="6858000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3550" y="2430145"/>
            <a:ext cx="402399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dirty="0">
                <a:sym typeface="+mn-ea"/>
              </a:rPr>
              <a:t>2</a:t>
            </a:r>
            <a:r>
              <a:rPr lang="zh-CN" altLang="en-US" dirty="0">
                <a:sym typeface="+mn-ea"/>
              </a:rPr>
              <a:t>、样品展示（订货宝自行采购）</a:t>
            </a:r>
            <a:endParaRPr lang="zh-CN" altLang="en-US" dirty="0"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516890"/>
            <a:ext cx="2386330" cy="31102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3975" y="3743325"/>
            <a:ext cx="3050540" cy="21012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3550" y="1426210"/>
            <a:ext cx="45446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、新成长档案易拉宝</a:t>
            </a:r>
            <a:r>
              <a:rPr lang="en-US" altLang="zh-CN"/>
              <a:t>--</a:t>
            </a:r>
            <a:r>
              <a:rPr lang="zh-CN" altLang="en-US"/>
              <a:t>放园所给家长看</a:t>
            </a:r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>
            <p:custDataLst>
              <p:tags r:id="rId1"/>
            </p:custDataLst>
          </p:nvPr>
        </p:nvSpPr>
        <p:spPr>
          <a:xfrm>
            <a:off x="-8890" y="0"/>
            <a:ext cx="12192000" cy="6844665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32810" y="2428240"/>
            <a:ext cx="51650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solidFill>
                  <a:srgbClr val="FFC000"/>
                </a:solidFill>
              </a:rPr>
              <a:t>谢谢观看！</a:t>
            </a:r>
            <a:endParaRPr lang="zh-CN" altLang="en-US" sz="8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TABLE_ENDDRAG_ORIGIN_RECT" val="880*431"/>
  <p:tag name="TABLE_ENDDRAG_RECT" val="42*81*880*43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1378</Words>
  <Application>WPS 演示</Application>
  <PresentationFormat>宽屏</PresentationFormat>
  <Paragraphs>189</Paragraphs>
  <Slides>23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思源黑体 CN Regular</vt:lpstr>
      <vt:lpstr>黑体</vt:lpstr>
      <vt:lpstr>Source Han Sans CN Bold</vt:lpstr>
      <vt:lpstr>Segoe Print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28405</dc:creator>
  <cp:lastModifiedBy> 笨小孩</cp:lastModifiedBy>
  <cp:revision>148</cp:revision>
  <dcterms:created xsi:type="dcterms:W3CDTF">2023-08-09T12:44:00Z</dcterms:created>
  <dcterms:modified xsi:type="dcterms:W3CDTF">2025-06-05T11:27:46Z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4427C50F67F74246AD836AC88CD3C69A_13</vt:lpwstr>
  </property>
  <property fmtid="{D5CDD505-2E9C-101B-9397-08002B2CF9AE}" pid="3" name="KSOProductBuildVer">
    <vt:lpwstr>2052-12.1.0.21541</vt:lpwstr>
  </property>
</Properties>
</file>