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notesMasters/notesMaster1.xml" ContentType="application/vnd.openxmlformats-officedocument.presentationml.notesMaster+xml"/>
  <Override PartName="/ppt/slides/slide14.xml" ContentType="application/vnd.openxmlformats-officedocument.presentationml.slide+xml"/>
  <Override PartName="/ppt/tableStyles.xml" ContentType="application/vnd.openxmlformats-officedocument.presentationml.tableStyle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0" Type="http://schemas.openxmlformats.org/officeDocument/2006/relationships/officeDocument" Target="ppt/presentation.xml" /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firstSlideNum="1">
  <p:sldMasterIdLst>
    <p:sldMasterId id="2147483648" r:id="rId0"/>
  </p:sldMasterIdLst>
  <p:notesMasterIdLst>
    <p:notesMasterId r:id="rId15"/>
  </p:notesMasterIdLst>
  <p:sldIdLst>
    <p:sldId id="256" r:id="rId1"/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uri="{E76CE94A-603C-4142-B9EB-6D1370010A27}"/>
    <p:ext uri="{D31A062A-798A-4329-ABDD-BBA856620510}"/>
    <p:ext uri="{FD5EFAAD-0ECE-453E-9831-46B23BE46B34}"/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a="http://schemas.openxmlformats.org/drawing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" Target="slides/slide1.xml" /><Relationship Id="rId0" Type="http://schemas.openxmlformats.org/officeDocument/2006/relationships/slideMaster" Target="slideMasters/slideMaster1.xml" /><Relationship Id="rId18" Type="http://schemas.openxmlformats.org/officeDocument/2006/relationships/viewProps" Target="viewProps.xml" /><Relationship Id="rId10" Type="http://schemas.openxmlformats.org/officeDocument/2006/relationships/slide" Target="slides/slide10.xml" /><Relationship Id="rId11" Type="http://schemas.openxmlformats.org/officeDocument/2006/relationships/slide" Target="slides/slide11.xml" /><Relationship Id="rId12" Type="http://schemas.openxmlformats.org/officeDocument/2006/relationships/slide" Target="slides/slide12.xml" /><Relationship Id="rId13" Type="http://schemas.openxmlformats.org/officeDocument/2006/relationships/slide" Target="slides/slide13.xml" /><Relationship Id="rId16" Type="http://schemas.openxmlformats.org/officeDocument/2006/relationships/presProps" Target="presProps.xml" /><Relationship Id="rId15" Type="http://schemas.openxmlformats.org/officeDocument/2006/relationships/notesMaster" Target="notesMasters/notesMaster1.xml" /><Relationship Id="rId14" Type="http://schemas.openxmlformats.org/officeDocument/2006/relationships/slide" Target="slides/slide14.xml" /><Relationship Id="rId17" Type="http://schemas.openxmlformats.org/officeDocument/2006/relationships/tableStyles" Target="tableStyles.xml" /><Relationship Id="rId2" Type="http://schemas.openxmlformats.org/officeDocument/2006/relationships/slide" Target="slides/slide2.xml" /><Relationship Id="rId3" Type="http://schemas.openxmlformats.org/officeDocument/2006/relationships/slide" Target="slides/slide3.xml" /><Relationship Id="rId4" Type="http://schemas.openxmlformats.org/officeDocument/2006/relationships/slide" Target="slides/slide4.xml" /><Relationship Id="rId5" Type="http://schemas.openxmlformats.org/officeDocument/2006/relationships/slide" Target="slides/slide5.xml" /><Relationship Id="rId9" Type="http://schemas.openxmlformats.org/officeDocument/2006/relationships/slide" Target="slides/slide9.xml" /><Relationship Id="rId6" Type="http://schemas.openxmlformats.org/officeDocument/2006/relationships/slide" Target="slides/slide6.xml" /><Relationship Id="rId7" Type="http://schemas.openxmlformats.org/officeDocument/2006/relationships/slide" Target="slides/slide7.xml" /><Relationship Id="rId8" Type="http://schemas.openxmlformats.org/officeDocument/2006/relationships/slide" Target="slides/slide8.xml" /></Relationships>
</file>

<file path=ppt/notesMasters/_rels/notesMaster1.xml.rels><?xml version="1.0" encoding="UTF-8" standalone="yes"?><Relationships xmlns="http://schemas.openxmlformats.org/package/2006/relationships"><Relationship Id="rId0" Type="http://schemas.openxmlformats.org/officeDocument/2006/relationships/theme" Target="../theme/theme2.xml" /></Relationships>
</file>

<file path=ppt/notesMasters/notesMaster1.xml><?xml version="1.0" encoding="utf-8"?>
<p:notesMaster xmlns:p="http://schemas.openxmlformats.org/presentationml/2006/main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slideLayout1.xml><?xml version="1.0" encoding="utf-8"?>
<p:sldLayout xmlns:p="http://schemas.openxmlformats.org/presentationml/2006/main" xmlns:a="http://schemas.openxmlformats.org/drawing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r="http://schemas.openxmlformats.org/officeDocument/2006/relationships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0"/>
  </p:sldLayoutIdLst>
  <p:hf sldNum="0" hdr="0" ftr="0" dt="0"/>
  <p:txStyles>
    <p:titleStyle>
      <a:lvl1pPr algn="ctr" defTabSz="914400" rtl="0" eaLnBrk="1" latinLnBrk="0" hangingPunct="1">
        <a:spcBef>
          <a:spcPct val="1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4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5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6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7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8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9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0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4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 descr="&lt;Slide style={{ width: 1280, height: 720, background: '#061F32', flexDirection: 'column', justifyContent: 'center', padding: '0 80px', fontFamily: 'Arial, &quot;Microsoft YaHei&quot;, sans-serif' }}&gt;&#10;  &lt;Box style={{ position: 'absolute', top: 96, left: 80, width: 120, height: 4, background: '#08A6F6' }} /&gt;&#10;  &lt;Box style={{ position: 'absolute', top: 96, right: 80, flexDirection: 'row', gap: 8 }}&gt;&#10;    &lt;Box style={{ width: 10, height: 10, background: '#08A6F6' }} /&gt;&#10;    &lt;Box style={{ width: 10, height: 10, background: '#99BDED', opacity: 0.5 }} /&gt;&#10;  &lt;/Box&gt;&#10;  &lt;Box style={{ flexDirection: 'column' }}&gt;&#10;    &lt;Text style={{ fontSize: 22, color: '#99BDED', letterSpacing: 4, marginBottom: 28 }}&gt;腾讯 WorkBuddy × 国脉&lt;/Text&gt;&#10;    &lt;Text style={{ fontSize: 68, fontWeight: 'bold', color: '#FFFFFF', lineHeight: 1.22, marginBottom: 24 }}&gt;你不是不行，&lt;br /&gt;是过去的干法，把人困住了&lt;/Text&gt;&#10;    &lt;Box style={{ width: 96, height: 4, background: '#08A6F6', marginBottom: 28 }} /&gt;&#10;    &lt;Text style={{ fontSize: 30, color: '#C8D0D8', lineHeight: 1.5, marginBottom: 40 }}&gt;今天这场，不讲管理要求，&lt;br /&gt;讲一件对你自己有利的事。&lt;/Text&gt;&#10;    &lt;Box style={{ flexDirection: 'row', alignItems: 'center', gap: 12 }}&gt;&#10;      &lt;Box style={{ width: 4, height: 24, background: '#08A6F6' }} /&gt;&#10;      &lt;Text style={{ fontSize: 24, color: '#08A6F6', fontWeight: 'bold' }}&gt;前面有一块空地，谁先跑谁占&lt;/Text&gt;&#10;    &lt;/Box&gt;&#10;  &lt;/Box&gt;&#10;  &lt;Box style={{ position: 'absolute', bottom: 56, left: 80 }}&gt;&#10;    &lt;Text style={{ fontSize: 18, color: '#9AA7B0' }}&gt;员工专场 · 2026 年 9 月&lt;/Text&gt;&#10;  &lt;/Box&gt;&#10;  &lt;Box style={{ position: 'absolute', bottom: 56, right: 80 }}&gt;&#10;    &lt;Text style={{ fontSize: 18, color: '#9AA7B0' }}&gt;01 / 14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3" name="" descr="{&quot;isTemplate&quot;:true,&quot;type&quot;:&quot;text&quot;}"/>
          <p:cNvSpPr txBox="1"/>
          <p:nvPr/>
        </p:nvSpPr>
        <p:spPr>
          <a:xfrm rot="0" flipH="0" flipV="0">
            <a:off x="762000" y="1104900"/>
            <a:ext cx="106680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spc="300">
                <a:solidFill>
                  <a:srgbClr val="99BDED"/>
                </a:solidFill>
                <a:latin typeface="Arial"/>
                <a:ea typeface="Arial"/>
              </a:rPr>
              <a:t>腾讯</a:t>
            </a:r>
            <a:r>
              <a:rPr lang="en-US" sz="1650" spc="300">
                <a:solidFill>
                  <a:srgbClr val="99BDED"/>
                </a:solidFill>
                <a:latin typeface="Arial"/>
                <a:ea typeface="Arial"/>
              </a:rPr>
              <a:t> WorkBuddy × </a:t>
            </a:r>
            <a:r>
              <a:rPr lang="zh-CN" sz="1650" spc="300">
                <a:solidFill>
                  <a:srgbClr val="99BDED"/>
                </a:solidFill>
                <a:latin typeface="Arial"/>
                <a:ea typeface="Arial"/>
              </a:rPr>
              <a:t>国脉</a:t>
            </a:r>
            <a:endParaRPr/>
          </a:p>
        </p:txBody>
      </p:sp>
      <p:sp>
        <p:nvSpPr>
          <p:cNvPr id="4" name="" descr="{&quot;isTemplate&quot;:true,&quot;type&quot;:&quot;text&quot;}"/>
          <p:cNvSpPr txBox="1"/>
          <p:nvPr/>
        </p:nvSpPr>
        <p:spPr>
          <a:xfrm rot="0" flipH="0" flipV="0">
            <a:off x="762000" y="1628775"/>
            <a:ext cx="10668000" cy="1905000"/>
          </a:xfrm>
          <a:prstGeom prst="rect"/>
        </p:spPr>
        <p:txBody>
          <a:bodyPr wrap="none" lIns="0" tIns="0" rIns="0" bIns="0"/>
          <a:p>
            <a:pPr>
              <a:lnSpc>
                <a:spcPct val="122000"/>
              </a:lnSpc>
            </a:pPr>
            <a:r>
              <a:rPr lang="zh-CN" sz="5100" b="1">
                <a:solidFill>
                  <a:srgbClr val="FFFFFF"/>
                </a:solidFill>
                <a:latin typeface="Arial"/>
                <a:ea typeface="Arial"/>
              </a:rPr>
              <a:t>你不是不行，</a:t>
            </a:r>
            <a:endParaRPr/>
          </a:p>
          <a:p>
            <a:pPr>
              <a:lnSpc>
                <a:spcPct val="122000"/>
              </a:lnSpc>
            </a:pPr>
            <a:r>
              <a:rPr lang="zh-CN" sz="5100" b="1">
                <a:solidFill>
                  <a:srgbClr val="FFFFFF"/>
                </a:solidFill>
                <a:latin typeface="Arial"/>
                <a:ea typeface="Arial"/>
              </a:rPr>
              <a:t>是过去的干法，把人困住了</a:t>
            </a:r>
            <a:endParaRPr/>
          </a:p>
        </p:txBody>
      </p:sp>
      <p:sp>
        <p:nvSpPr>
          <p:cNvPr id="5" name=""/>
          <p:cNvSpPr/>
          <p:nvPr/>
        </p:nvSpPr>
        <p:spPr>
          <a:xfrm rot="0" flipH="0" flipV="0">
            <a:off x="762000" y="3762375"/>
            <a:ext cx="914400" cy="3810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6" name="" descr="{&quot;isTemplate&quot;:true,&quot;type&quot;:&quot;text&quot;}"/>
          <p:cNvSpPr txBox="1"/>
          <p:nvPr/>
        </p:nvSpPr>
        <p:spPr>
          <a:xfrm rot="0" flipH="0" flipV="0">
            <a:off x="762000" y="4067175"/>
            <a:ext cx="10668000" cy="10287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2250">
                <a:solidFill>
                  <a:srgbClr val="C8D0D8"/>
                </a:solidFill>
                <a:latin typeface="Arial"/>
                <a:ea typeface="Arial"/>
              </a:rPr>
              <a:t>今天这场，不讲管理要求，</a:t>
            </a:r>
            <a:endParaRPr/>
          </a:p>
          <a:p>
            <a:pPr>
              <a:lnSpc>
                <a:spcPct val="150000"/>
              </a:lnSpc>
            </a:pPr>
            <a:r>
              <a:rPr lang="zh-CN" sz="2250">
                <a:solidFill>
                  <a:srgbClr val="C8D0D8"/>
                </a:solidFill>
                <a:latin typeface="Arial"/>
                <a:ea typeface="Arial"/>
              </a:rPr>
              <a:t>讲一件对你自己有利的事。</a:t>
            </a:r>
            <a:endParaRPr/>
          </a:p>
        </p:txBody>
      </p:sp>
      <p:sp>
        <p:nvSpPr>
          <p:cNvPr id="7" name=""/>
          <p:cNvSpPr/>
          <p:nvPr/>
        </p:nvSpPr>
        <p:spPr>
          <a:xfrm rot="0" flipH="0" flipV="0">
            <a:off x="762000" y="5505450"/>
            <a:ext cx="38100" cy="22860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8" name="" descr="{&quot;isTemplate&quot;:true,&quot;type&quot;:&quot;text&quot;}"/>
          <p:cNvSpPr txBox="1"/>
          <p:nvPr/>
        </p:nvSpPr>
        <p:spPr>
          <a:xfrm rot="0" flipH="0" flipV="0">
            <a:off x="914400" y="5476875"/>
            <a:ext cx="29718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8A6F6"/>
                </a:solidFill>
                <a:latin typeface="Arial"/>
                <a:ea typeface="Arial"/>
              </a:rPr>
              <a:t>前面有一块空地，谁先跑谁占</a:t>
            </a:r>
            <a:endParaRPr/>
          </a:p>
        </p:txBody>
      </p:sp>
      <p:sp>
        <p:nvSpPr>
          <p:cNvPr id="9" name=""/>
          <p:cNvSpPr/>
          <p:nvPr/>
        </p:nvSpPr>
        <p:spPr>
          <a:xfrm rot="0" flipH="0" flipV="0">
            <a:off x="762000" y="914400"/>
            <a:ext cx="1143000" cy="3810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10" name=""/>
          <p:cNvSpPr/>
          <p:nvPr/>
        </p:nvSpPr>
        <p:spPr>
          <a:xfrm rot="0" flipH="0" flipV="0">
            <a:off x="11163300" y="914400"/>
            <a:ext cx="95250" cy="9525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11" name=""/>
          <p:cNvSpPr/>
          <p:nvPr/>
        </p:nvSpPr>
        <p:spPr>
          <a:xfrm rot="0" flipH="0" flipV="0">
            <a:off x="11334750" y="914400"/>
            <a:ext cx="95250" cy="95250"/>
          </a:xfrm>
          <a:prstGeom prst="rect">
            <a:avLst/>
          </a:prstGeom>
          <a:solidFill>
            <a:srgbClr val="99BDED">
              <a:alpha val="50000"/>
            </a:srgbClr>
          </a:solidFill>
          <a:ln/>
        </p:spPr>
        <p:txBody>
          <a:bodyPr/>
          <a:p/>
        </p:txBody>
      </p:sp>
      <p:sp>
        <p:nvSpPr>
          <p:cNvPr id="12" name="" descr="{&quot;isTemplate&quot;:true,&quot;type&quot;:&quot;text&quot;}"/>
          <p:cNvSpPr txBox="1"/>
          <p:nvPr/>
        </p:nvSpPr>
        <p:spPr>
          <a:xfrm rot="0" flipH="0" flipV="0">
            <a:off x="762000" y="6115050"/>
            <a:ext cx="18097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9AA7B0"/>
                </a:solidFill>
                <a:latin typeface="Arial"/>
                <a:ea typeface="Arial"/>
              </a:rPr>
              <a:t>员工专场</a:t>
            </a:r>
            <a:r>
              <a:rPr lang="en-US" sz="1350">
                <a:solidFill>
                  <a:srgbClr val="9AA7B0"/>
                </a:solidFill>
                <a:latin typeface="Arial"/>
                <a:ea typeface="Arial"/>
              </a:rPr>
              <a:t> · 2026 </a:t>
            </a:r>
            <a:r>
              <a:rPr lang="zh-CN" sz="1350">
                <a:solidFill>
                  <a:srgbClr val="9AA7B0"/>
                </a:solidFill>
                <a:latin typeface="Arial"/>
                <a:ea typeface="Arial"/>
              </a:rPr>
              <a:t>年</a:t>
            </a:r>
            <a:r>
              <a:rPr lang="en-US" sz="1350">
                <a:solidFill>
                  <a:srgbClr val="9AA7B0"/>
                </a:solidFill>
                <a:latin typeface="Arial"/>
                <a:ea typeface="Arial"/>
              </a:rPr>
              <a:t> 9 </a:t>
            </a:r>
            <a:r>
              <a:rPr lang="zh-CN" sz="1350">
                <a:solidFill>
                  <a:srgbClr val="9AA7B0"/>
                </a:solidFill>
                <a:latin typeface="Arial"/>
                <a:ea typeface="Arial"/>
              </a:rPr>
              <a:t>月</a:t>
            </a:r>
            <a:endParaRPr/>
          </a:p>
        </p:txBody>
      </p:sp>
      <p:sp>
        <p:nvSpPr>
          <p:cNvPr id="13" name="" descr="{&quot;isTemplate&quot;:true,&quot;type&quot;:&quot;text&quot;}"/>
          <p:cNvSpPr txBox="1"/>
          <p:nvPr/>
        </p:nvSpPr>
        <p:spPr>
          <a:xfrm rot="0" flipH="0" flipV="0">
            <a:off x="10896600" y="6115050"/>
            <a:ext cx="5334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>
                <a:solidFill>
                  <a:srgbClr val="9AA7B0"/>
                </a:solidFill>
                <a:latin typeface="Arial"/>
                <a:ea typeface="Arial"/>
              </a:rPr>
              <a:t>01 / 14</a:t>
            </a:r>
            <a:endParaRPr/>
          </a:p>
        </p:txBody>
      </p:sp>
    </p:spTree>
  </p:cSld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33" name="" descr="&lt;Slide style={{ width: 1280, height: 720, background: '#FFFFFF', flexDirection: 'column', padding: '0 56px', fontFamily: 'Arial, &quot;Microsoft YaHei&quot;, sans-serif' }}&gt;&#10;  &lt;Box style={{ height: 88, paddingTop: 44 }}&gt;&#10;    &lt;Text style={{ fontSize: 34, fontWeight: 'bold', color: '#061F32' }}&gt;先说一句实话：这些不是你不够努力&lt;/Text&gt;&#10;  &lt;/Box&gt;&#10;  &lt;Box style={{ height: 1, background: '#1A1A1A' }} /&gt;&#10;  &lt;Box style={{ flex: 1, flexDirection: 'column', paddingTop: 24, paddingBottom: 16, gap: 16 }}&gt;&#10;    &lt;Box style={{ flexDirection: 'row', gap: 20, alignItems: 'center', background: '#F2F2F2', padding: '18px 24px' }}&gt;&#10;      &lt;Box style={{ width: 52, height: 52, background: '#061F32', justifyContent: 'center', alignItems: 'center' }}&gt;&#10;        &lt;Text style={{ fontSize: 22, fontWeight: 'bold', color: '#08A6F6' }}&gt;01&lt;/Text&gt;&#10;      &lt;/Box&gt;&#10;      &lt;Box style={{ flex: 1, flexDirection: 'column', gap: 4 }}&gt;&#10;        &lt;Text style={{ fontSize: 24, fontWeight: 'bold', color: '#061F32' }}&gt;活越干越多，人却越来越累&lt;/Text&gt;&#10;        &lt;Text style={{ fontSize: 20, color: '#44546A', lineHeight: 1.45 }}&gt;一份材料改五遍，一张表核三遍，写到后面自己都不知道在改什么。&lt;/Text&gt;&#10;      &lt;/Box&gt;&#10;    &lt;/Box&gt;&#10;    &lt;Box style={{ flexDirection: 'row', gap: 20, alignItems: 'center', background: '#F2F2F2', padding: '18px 24px' }}&gt;&#10;      &lt;Box style={{ width: 52, height: 52, background: '#061F32', justifyContent: 'center', alignItems: 'center' }}&gt;&#10;        &lt;Text style={{ fontSize: 22, fontWeight: 'bold', color: '#08A6F6' }}&gt;02&lt;/Text&gt;&#10;      &lt;/Box&gt;&#10;      &lt;Box style={{ flex: 1, flexDirection: 'column', gap: 4 }}&gt;&#10;        &lt;Text style={{ fontSize: 24, fontWeight: 'bold', color: '#061F32' }}&gt;时间和精力，全填进了&quot;做&quot;里面&lt;/Text&gt;&#10;        &lt;Text style={{ fontSize: 20, color: '#44546A', lineHeight: 1.45 }}&gt;光是把活做完，就已经用掉了全部力气，顾不上想&quot;这事能不能干得更值&quot;。&lt;/Text&gt;&#10;      &lt;/Box&gt;&#10;    &lt;/Box&gt;&#10;    &lt;Box style={{ flexDirection: 'row', gap: 20, alignItems: 'center', background: '#F2F2F2', padding: '18px 24px' }}&gt;&#10;      &lt;Box style={{ width: 52, height: 52, background: '#061F32', justifyContent: 'center', alignItems: 'center' }}&gt;&#10;        &lt;Text style={{ fontSize: 22, fontWeight: 'bold', color: '#08A6F6' }}&gt;03&lt;/Text&gt;&#10;      &lt;/Box&gt;&#10;      &lt;Box style={{ flex: 1, flexDirection: 'column', gap: 4 }}&gt;&#10;        &lt;Text style={{ fontSize: 24, fontWeight: 'bold', color: '#061F32' }}&gt;干得不少，却没什么留下来&lt;/Text&gt;&#10;        &lt;Text style={{ fontSize: 20, color: '#44546A', lineHeight: 1.45 }}&gt;忙了一整年，回头看，手里没一件能拿出来说&quot;这是我做成的&quot;的东西。&lt;/Text&gt;&#10;      &lt;/Box&gt;&#10;    &lt;/Box&gt;&#10;  &lt;/Box&gt;&#10;  &lt;Box style={{ height: 72, background: '#08A6F6', marginBottom: 16, paddingHorizontal: 26, justifyContent: 'center' }}&gt;&#10;    &lt;Text style={{ fontSize: 25, fontWeight: 'bold', color: '#FFFFFF', lineHeight: 1.4 }}&gt;这不是你能力的问题，是&quot;活全靠自己一双手&quot;这种干法，本身就到顶了。&lt;/Text&gt;&#10;  &lt;/Box&gt;&#10;  &lt;Box style={{ height: 48, flexDirection: 'row', justifyContent: 'space-between', alignItems: 'center' }}&gt;&#10;    &lt;Text style={{ fontSize: 13, color: '#808080' }}&gt;超级团队计划 · 员工专场&lt;/Text&gt;&#10;    &lt;Text style={{ fontSize: 13, color: '#808080' }}&gt;02 / 14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35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先说一句实话：这些不是你不够努力</a:t>
            </a:r>
            <a:endParaRPr/>
          </a:p>
        </p:txBody>
      </p:sp>
      <p:sp>
        <p:nvSpPr>
          <p:cNvPr id="136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137" name=""/>
          <p:cNvSpPr/>
          <p:nvPr/>
        </p:nvSpPr>
        <p:spPr>
          <a:xfrm rot="0" flipH="0" flipV="0">
            <a:off x="533400" y="1076325"/>
            <a:ext cx="11125200" cy="990600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p/>
        </p:txBody>
      </p:sp>
      <p:sp>
        <p:nvSpPr>
          <p:cNvPr id="138" name=""/>
          <p:cNvSpPr/>
          <p:nvPr/>
        </p:nvSpPr>
        <p:spPr>
          <a:xfrm rot="0" flipH="0" flipV="0">
            <a:off x="762000" y="1323975"/>
            <a:ext cx="495300" cy="49530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139" name="" descr="{&quot;isTemplate&quot;:true,&quot;type&quot;:&quot;text&quot;}"/>
          <p:cNvSpPr txBox="1"/>
          <p:nvPr/>
        </p:nvSpPr>
        <p:spPr>
          <a:xfrm rot="0" flipH="0" flipV="0">
            <a:off x="895350" y="1447800"/>
            <a:ext cx="23812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08A6F6"/>
                </a:solidFill>
                <a:latin typeface="Arial"/>
                <a:ea typeface="Arial"/>
              </a:rPr>
              <a:t>01</a:t>
            </a:r>
            <a:endParaRPr/>
          </a:p>
        </p:txBody>
      </p:sp>
      <p:sp>
        <p:nvSpPr>
          <p:cNvPr id="140" name="" descr="{&quot;isTemplate&quot;:true,&quot;type&quot;:&quot;text&quot;}"/>
          <p:cNvSpPr txBox="1"/>
          <p:nvPr/>
        </p:nvSpPr>
        <p:spPr>
          <a:xfrm rot="0" flipH="0" flipV="0">
            <a:off x="1447800" y="1247775"/>
            <a:ext cx="99822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61F32"/>
                </a:solidFill>
                <a:latin typeface="Arial"/>
                <a:ea typeface="Arial"/>
              </a:rPr>
              <a:t>活越干越多，人却越来越累</a:t>
            </a:r>
            <a:endParaRPr/>
          </a:p>
        </p:txBody>
      </p:sp>
      <p:sp>
        <p:nvSpPr>
          <p:cNvPr id="141" name="" descr="{&quot;isTemplate&quot;:true,&quot;type&quot;:&quot;text&quot;}"/>
          <p:cNvSpPr txBox="1"/>
          <p:nvPr/>
        </p:nvSpPr>
        <p:spPr>
          <a:xfrm rot="0" flipH="0" flipV="0">
            <a:off x="1447800" y="1562100"/>
            <a:ext cx="9982200" cy="3333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一份材料改五遍，一张表核三遍，写到后面自己都不知道在改什么。</a:t>
            </a:r>
            <a:endParaRPr/>
          </a:p>
        </p:txBody>
      </p:sp>
      <p:sp>
        <p:nvSpPr>
          <p:cNvPr id="142" name=""/>
          <p:cNvSpPr/>
          <p:nvPr/>
        </p:nvSpPr>
        <p:spPr>
          <a:xfrm rot="0" flipH="0" flipV="0">
            <a:off x="533400" y="2219325"/>
            <a:ext cx="11125200" cy="990600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p/>
        </p:txBody>
      </p:sp>
      <p:sp>
        <p:nvSpPr>
          <p:cNvPr id="143" name=""/>
          <p:cNvSpPr/>
          <p:nvPr/>
        </p:nvSpPr>
        <p:spPr>
          <a:xfrm rot="0" flipH="0" flipV="0">
            <a:off x="762000" y="2466975"/>
            <a:ext cx="495300" cy="49530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144" name="" descr="{&quot;isTemplate&quot;:true,&quot;type&quot;:&quot;text&quot;}"/>
          <p:cNvSpPr txBox="1"/>
          <p:nvPr/>
        </p:nvSpPr>
        <p:spPr>
          <a:xfrm rot="0" flipH="0" flipV="0">
            <a:off x="895350" y="2590800"/>
            <a:ext cx="23812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08A6F6"/>
                </a:solidFill>
                <a:latin typeface="Arial"/>
                <a:ea typeface="Arial"/>
              </a:rPr>
              <a:t>02</a:t>
            </a:r>
            <a:endParaRPr/>
          </a:p>
        </p:txBody>
      </p:sp>
      <p:sp>
        <p:nvSpPr>
          <p:cNvPr id="145" name="" descr="{&quot;isTemplate&quot;:true,&quot;type&quot;:&quot;text&quot;}"/>
          <p:cNvSpPr txBox="1"/>
          <p:nvPr/>
        </p:nvSpPr>
        <p:spPr>
          <a:xfrm rot="0" flipH="0" flipV="0">
            <a:off x="1447800" y="2390775"/>
            <a:ext cx="99822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61F32"/>
                </a:solidFill>
                <a:latin typeface="Arial"/>
                <a:ea typeface="Arial"/>
              </a:rPr>
              <a:t>时间和精力，全填进了</a:t>
            </a:r>
            <a:r>
              <a:rPr lang="en-US" sz="1800" b="1">
                <a:solidFill>
                  <a:srgbClr val="061F32"/>
                </a:solidFill>
                <a:latin typeface="Arial"/>
                <a:ea typeface="Arial"/>
              </a:rPr>
              <a:t>"</a:t>
            </a:r>
            <a:r>
              <a:rPr lang="zh-CN" sz="1800" b="1">
                <a:solidFill>
                  <a:srgbClr val="061F32"/>
                </a:solidFill>
                <a:latin typeface="Arial"/>
                <a:ea typeface="Arial"/>
              </a:rPr>
              <a:t>做</a:t>
            </a:r>
            <a:r>
              <a:rPr lang="en-US" sz="1800" b="1">
                <a:solidFill>
                  <a:srgbClr val="061F32"/>
                </a:solidFill>
                <a:latin typeface="Arial"/>
                <a:ea typeface="Arial"/>
              </a:rPr>
              <a:t>"</a:t>
            </a:r>
            <a:r>
              <a:rPr lang="zh-CN" sz="1800" b="1">
                <a:solidFill>
                  <a:srgbClr val="061F32"/>
                </a:solidFill>
                <a:latin typeface="Arial"/>
                <a:ea typeface="Arial"/>
              </a:rPr>
              <a:t>里面</a:t>
            </a:r>
            <a:endParaRPr/>
          </a:p>
        </p:txBody>
      </p:sp>
      <p:sp>
        <p:nvSpPr>
          <p:cNvPr id="146" name="" descr="{&quot;isTemplate&quot;:true,&quot;type&quot;:&quot;text&quot;}"/>
          <p:cNvSpPr txBox="1"/>
          <p:nvPr/>
        </p:nvSpPr>
        <p:spPr>
          <a:xfrm rot="0" flipH="0" flipV="0">
            <a:off x="1447800" y="2705100"/>
            <a:ext cx="9982200" cy="3333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光是把活做完，就已经用掉了全部力气，顾不上想</a:t>
            </a:r>
            <a:r>
              <a:rPr lang="en-US" sz="1500">
                <a:solidFill>
                  <a:srgbClr val="44546A"/>
                </a:solidFill>
                <a:latin typeface="Arial"/>
                <a:ea typeface="Arial"/>
              </a:rPr>
              <a:t>"</a:t>
            </a: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这事能不能干得更值</a:t>
            </a:r>
            <a:r>
              <a:rPr lang="en-US" sz="1500">
                <a:solidFill>
                  <a:srgbClr val="44546A"/>
                </a:solidFill>
                <a:latin typeface="Arial"/>
                <a:ea typeface="Arial"/>
              </a:rPr>
              <a:t>"</a:t>
            </a: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。</a:t>
            </a:r>
            <a:endParaRPr/>
          </a:p>
        </p:txBody>
      </p:sp>
      <p:sp>
        <p:nvSpPr>
          <p:cNvPr id="147" name=""/>
          <p:cNvSpPr/>
          <p:nvPr/>
        </p:nvSpPr>
        <p:spPr>
          <a:xfrm rot="0" flipH="0" flipV="0">
            <a:off x="533400" y="3362325"/>
            <a:ext cx="11125200" cy="990600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p/>
        </p:txBody>
      </p:sp>
      <p:sp>
        <p:nvSpPr>
          <p:cNvPr id="148" name=""/>
          <p:cNvSpPr/>
          <p:nvPr/>
        </p:nvSpPr>
        <p:spPr>
          <a:xfrm rot="0" flipH="0" flipV="0">
            <a:off x="762000" y="3609975"/>
            <a:ext cx="495300" cy="49530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149" name="" descr="{&quot;isTemplate&quot;:true,&quot;type&quot;:&quot;text&quot;}"/>
          <p:cNvSpPr txBox="1"/>
          <p:nvPr/>
        </p:nvSpPr>
        <p:spPr>
          <a:xfrm rot="0" flipH="0" flipV="0">
            <a:off x="895350" y="3733800"/>
            <a:ext cx="23812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08A6F6"/>
                </a:solidFill>
                <a:latin typeface="Arial"/>
                <a:ea typeface="Arial"/>
              </a:rPr>
              <a:t>03</a:t>
            </a:r>
            <a:endParaRPr/>
          </a:p>
        </p:txBody>
      </p:sp>
      <p:sp>
        <p:nvSpPr>
          <p:cNvPr id="150" name="" descr="{&quot;isTemplate&quot;:true,&quot;type&quot;:&quot;text&quot;}"/>
          <p:cNvSpPr txBox="1"/>
          <p:nvPr/>
        </p:nvSpPr>
        <p:spPr>
          <a:xfrm rot="0" flipH="0" flipV="0">
            <a:off x="1447800" y="3533775"/>
            <a:ext cx="99822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61F32"/>
                </a:solidFill>
                <a:latin typeface="Arial"/>
                <a:ea typeface="Arial"/>
              </a:rPr>
              <a:t>干得不少，却没什么留下来</a:t>
            </a:r>
            <a:endParaRPr/>
          </a:p>
        </p:txBody>
      </p:sp>
      <p:sp>
        <p:nvSpPr>
          <p:cNvPr id="151" name="" descr="{&quot;isTemplate&quot;:true,&quot;type&quot;:&quot;text&quot;}"/>
          <p:cNvSpPr txBox="1"/>
          <p:nvPr/>
        </p:nvSpPr>
        <p:spPr>
          <a:xfrm rot="0" flipH="0" flipV="0">
            <a:off x="1447800" y="3848100"/>
            <a:ext cx="9982200" cy="3333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忙了一整年，回头看，手里没一件能拿出来说</a:t>
            </a:r>
            <a:r>
              <a:rPr lang="en-US" sz="1500">
                <a:solidFill>
                  <a:srgbClr val="44546A"/>
                </a:solidFill>
                <a:latin typeface="Arial"/>
                <a:ea typeface="Arial"/>
              </a:rPr>
              <a:t>"</a:t>
            </a: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这是我做成的</a:t>
            </a:r>
            <a:r>
              <a:rPr lang="en-US" sz="1500">
                <a:solidFill>
                  <a:srgbClr val="44546A"/>
                </a:solidFill>
                <a:latin typeface="Arial"/>
                <a:ea typeface="Arial"/>
              </a:rPr>
              <a:t>"</a:t>
            </a: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的东西。</a:t>
            </a:r>
            <a:endParaRPr/>
          </a:p>
        </p:txBody>
      </p:sp>
      <p:sp>
        <p:nvSpPr>
          <p:cNvPr id="152" name=""/>
          <p:cNvSpPr/>
          <p:nvPr/>
        </p:nvSpPr>
        <p:spPr>
          <a:xfrm rot="0" flipH="0" flipV="0">
            <a:off x="533400" y="5562600"/>
            <a:ext cx="11125200" cy="68580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153" name="" descr="{&quot;isTemplate&quot;:true,&quot;type&quot;:&quot;text&quot;}"/>
          <p:cNvSpPr txBox="1"/>
          <p:nvPr/>
        </p:nvSpPr>
        <p:spPr>
          <a:xfrm rot="0" flipH="0" flipV="0">
            <a:off x="533400" y="5705475"/>
            <a:ext cx="11125200" cy="40005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875" b="1">
                <a:solidFill>
                  <a:srgbClr val="FFFFFF"/>
                </a:solidFill>
                <a:latin typeface="Arial"/>
                <a:ea typeface="Arial"/>
              </a:rPr>
              <a:t>这不是你能力的问题，是</a:t>
            </a:r>
            <a:r>
              <a:rPr lang="en-US" sz="1875" b="1">
                <a:solidFill>
                  <a:srgbClr val="FFFFFF"/>
                </a:solidFill>
                <a:latin typeface="Arial"/>
                <a:ea typeface="Arial"/>
              </a:rPr>
              <a:t>"</a:t>
            </a:r>
            <a:r>
              <a:rPr lang="zh-CN" sz="1875" b="1">
                <a:solidFill>
                  <a:srgbClr val="FFFFFF"/>
                </a:solidFill>
                <a:latin typeface="Arial"/>
                <a:ea typeface="Arial"/>
              </a:rPr>
              <a:t>活全靠自己一双手</a:t>
            </a:r>
            <a:r>
              <a:rPr lang="en-US" sz="1875" b="1">
                <a:solidFill>
                  <a:srgbClr val="FFFFFF"/>
                </a:solidFill>
                <a:latin typeface="Arial"/>
                <a:ea typeface="Arial"/>
              </a:rPr>
              <a:t>"</a:t>
            </a:r>
            <a:r>
              <a:rPr lang="zh-CN" sz="1875" b="1">
                <a:solidFill>
                  <a:srgbClr val="FFFFFF"/>
                </a:solidFill>
                <a:latin typeface="Arial"/>
                <a:ea typeface="Arial"/>
              </a:rPr>
              <a:t>这种干法，本身就到顶了。</a:t>
            </a:r>
            <a:endParaRPr/>
          </a:p>
        </p:txBody>
      </p:sp>
      <p:sp>
        <p:nvSpPr>
          <p:cNvPr id="154" name="" descr="{&quot;isTemplate&quot;:true,&quot;type&quot;:&quot;text&quot;}"/>
          <p:cNvSpPr txBox="1"/>
          <p:nvPr/>
        </p:nvSpPr>
        <p:spPr>
          <a:xfrm rot="0" flipH="0" flipV="0">
            <a:off x="533400" y="6553200"/>
            <a:ext cx="13525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超级团队计划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·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员工专场</a:t>
            </a:r>
            <a:endParaRPr/>
          </a:p>
        </p:txBody>
      </p:sp>
      <p:sp>
        <p:nvSpPr>
          <p:cNvPr id="155" name="" descr="{&quot;isTemplate&quot;:true,&quot;type&quot;:&quot;text&quot;}"/>
          <p:cNvSpPr txBox="1"/>
          <p:nvPr/>
        </p:nvSpPr>
        <p:spPr>
          <a:xfrm rot="0" flipH="0" flipV="0">
            <a:off x="11277600" y="65532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02 / 14</a:t>
            </a:r>
            <a:endParaRPr/>
          </a:p>
        </p:txBody>
      </p:sp>
    </p:spTree>
  </p:cSld>
</p:sld>
</file>

<file path=ppt/slides/slide3.xml><?xml version="1.0" encoding="utf-8"?>
<p:sld xmlns:p="http://schemas.openxmlformats.org/presentationml/2006/main" xmlns:a="http://schemas.openxmlformats.org/drawingml/2006/main">
  <p:cSld>
    <p:spTree>
      <p:nvGrpSpPr>
        <p:cNvPr id="156" name="" descr="&lt;Slide style={{ width: 1280, height: 720, background: '#FFFFFF', flexDirection: 'column', padding: '0 56px', fontFamily: 'Arial, &quot;Microsoft YaHei&quot;, sans-serif' }}&gt;&#10;  &lt;Box style={{ height: 88, paddingTop: 44 }}&gt;&#10;    &lt;Text style={{ fontSize: 34, fontWeight: 'bold', color: '#061F32' }}&gt;现在有一块空地，还空着&lt;/Text&gt;&#10;  &lt;/Box&gt;&#10;  &lt;Box style={{ height: 1, background: '#1A1A1A' }} /&gt;&#10;  &lt;Box style={{ flex: 1, flexDirection: 'row', gap: 32, paddingTop: 26, paddingBottom: 18 }}&gt;&#10;    &lt;Box style={{ width: '52%', flexDirection: 'column', gap: 18, justifyContent: 'center' }}&gt;&#10;      &lt;Text style={{ fontSize: 30, fontWeight: 'bold', color: '#061F32', lineHeight: 1.4 }}&gt;工具已经真能干活了，&lt;br /&gt;但绝大多数人，还停在&quot;随便问两句&quot;。&lt;/Text&gt;&#10;      &lt;Box style={{ width: 64, height: 3, background: '#08A6F6' }} /&gt;&#10;      &lt;Text style={{ fontSize: 22, color: '#44546A', lineHeight: 1.6 }}&gt;这意味着什么？意味着&lt;Text style={{ fontWeight: 'bold', color: '#061F32' }}&gt;没有人是专家&lt;/Text&gt;。没有谁比你早三五年，没有谁占着坑。所有人差不多是同一个起跑线，只是有人已经开始跑了。&lt;/Text&gt;&#10;      &lt;Text style={{ fontSize: 22, color: '#44546A', lineHeight: 1.6 }}&gt;这种时候，先跑半步就是优势。而这种优势会自己滚起来——你用得越多，越知道怎么用；越知道怎么用，越显得你行。&lt;/Text&gt;&#10;    &lt;/Box&gt;&#10;    &lt;Box style={{ flex: 1, background: '#061F32', padding: 28, flexDirection: 'column', justifyContent: 'center', gap: 22 }}&gt;&#10;      &lt;Text style={{ fontSize: 26, fontWeight: 'bold', color: '#08A6F6' }}&gt;你在公司里的分量，&lt;/Text&gt;&#10;      &lt;Text style={{ fontSize: 26, fontWeight: 'bold', color: '#FFFFFF', lineHeight: 1.45 }}&gt;以后不只看你干了多少，&lt;br /&gt;更看你&lt;Text style={{ color: '#08A6F6' }}&gt;能让多少事被干成&lt;/Text&gt;。&lt;/Text&gt;&#10;      &lt;Box style={{ width: 56, height: 3, background: '#08A6F6' }} /&gt;&#10;      &lt;Text style={{ fontSize: 20, color: '#C8D0D8', lineHeight: 1.5 }}&gt;这条新标准，对每个人都是刚打开的。资历、年限在这里帮不上太多忙——它是重新发的牌。&lt;/Text&gt;&#10;    &lt;/Box&gt;&#10;  &lt;/Box&gt;&#10;  &lt;Box style={{ height: 68, background: '#08A6F6', marginBottom: 16, paddingHorizontal: 26, justifyContent: 'center' }}&gt;&#10;    &lt;Text style={{ fontSize: 25, fontWeight: 'bold', color: '#FFFFFF' }}&gt;这一代人的机会，就藏在&quot;所有人都在同一起跑线&quot;这件事里。&lt;/Text&gt;&#10;  &lt;/Box&gt;&#10;  &lt;Box style={{ height: 48, flexDirection: 'row', justifyContent: 'space-between', alignItems: 'center' }}&gt;&#10;    &lt;Text style={{ fontSize: 13, color: '#808080' }}&gt;超级团队计划 · 员工专场&lt;/Text&gt;&#10;    &lt;Text style={{ fontSize: 13, color: '#808080' }}&gt;03 / 14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58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现在有一块空地，还空着</a:t>
            </a:r>
            <a:endParaRPr/>
          </a:p>
        </p:txBody>
      </p:sp>
      <p:sp>
        <p:nvSpPr>
          <p:cNvPr id="159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160" name="" descr="{&quot;isTemplate&quot;:true,&quot;type&quot;:&quot;text&quot;}"/>
          <p:cNvSpPr txBox="1"/>
          <p:nvPr/>
        </p:nvSpPr>
        <p:spPr>
          <a:xfrm rot="0" flipH="0" flipV="0">
            <a:off x="533400" y="1504950"/>
            <a:ext cx="5781675" cy="962025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2250" b="1">
                <a:solidFill>
                  <a:srgbClr val="061F32"/>
                </a:solidFill>
                <a:latin typeface="Arial"/>
                <a:ea typeface="Arial"/>
              </a:rPr>
              <a:t>工具已经真能干活了，</a:t>
            </a:r>
            <a:endParaRPr/>
          </a:p>
          <a:p>
            <a:pPr>
              <a:lnSpc>
                <a:spcPct val="140000"/>
              </a:lnSpc>
            </a:pPr>
            <a:r>
              <a:rPr lang="zh-CN" sz="2250" b="1">
                <a:solidFill>
                  <a:srgbClr val="061F32"/>
                </a:solidFill>
                <a:latin typeface="Arial"/>
                <a:ea typeface="Arial"/>
              </a:rPr>
              <a:t>但绝大多数人，还停在</a:t>
            </a:r>
            <a:r>
              <a:rPr lang="en-US" sz="2250" b="1">
                <a:solidFill>
                  <a:srgbClr val="061F32"/>
                </a:solidFill>
                <a:latin typeface="Arial"/>
                <a:ea typeface="Arial"/>
              </a:rPr>
              <a:t>"</a:t>
            </a:r>
            <a:r>
              <a:rPr lang="zh-CN" sz="2250" b="1">
                <a:solidFill>
                  <a:srgbClr val="061F32"/>
                </a:solidFill>
                <a:latin typeface="Arial"/>
                <a:ea typeface="Arial"/>
              </a:rPr>
              <a:t>随便问两句</a:t>
            </a:r>
            <a:r>
              <a:rPr lang="en-US" sz="2250" b="1">
                <a:solidFill>
                  <a:srgbClr val="061F32"/>
                </a:solidFill>
                <a:latin typeface="Arial"/>
                <a:ea typeface="Arial"/>
              </a:rPr>
              <a:t>"</a:t>
            </a:r>
            <a:r>
              <a:rPr lang="zh-CN" sz="2250" b="1">
                <a:solidFill>
                  <a:srgbClr val="061F32"/>
                </a:solidFill>
                <a:latin typeface="Arial"/>
                <a:ea typeface="Arial"/>
              </a:rPr>
              <a:t>。</a:t>
            </a:r>
            <a:endParaRPr/>
          </a:p>
        </p:txBody>
      </p:sp>
      <p:sp>
        <p:nvSpPr>
          <p:cNvPr id="161" name=""/>
          <p:cNvSpPr/>
          <p:nvPr/>
        </p:nvSpPr>
        <p:spPr>
          <a:xfrm rot="0" flipH="0" flipV="0">
            <a:off x="533400" y="2638425"/>
            <a:ext cx="609600" cy="28575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162" name="" descr="{&quot;isTemplate&quot;:true,&quot;type&quot;:&quot;text&quot;}"/>
          <p:cNvSpPr txBox="1"/>
          <p:nvPr/>
        </p:nvSpPr>
        <p:spPr>
          <a:xfrm rot="0" flipH="0" flipV="0">
            <a:off x="533400" y="2838450"/>
            <a:ext cx="5781675" cy="1209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这意味着什么？意味着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没有人是专家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。没有谁比你早三五年，没有谁占着坑。所有人差不多是同一个起跑线，只是有人已经开始跑了。</a:t>
            </a:r>
            <a:endParaRPr/>
          </a:p>
        </p:txBody>
      </p:sp>
      <p:sp>
        <p:nvSpPr>
          <p:cNvPr id="163" name="" descr="{&quot;isTemplate&quot;:true,&quot;type&quot;:&quot;text&quot;}"/>
          <p:cNvSpPr txBox="1"/>
          <p:nvPr/>
        </p:nvSpPr>
        <p:spPr>
          <a:xfrm rot="0" flipH="0" flipV="0">
            <a:off x="533400" y="4219575"/>
            <a:ext cx="5781675" cy="8096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这种时候，先跑半步就是优势。而这种优势会自己滚起来——你用得越多，越知道怎么用；越知道怎么用，越显得你行。</a:t>
            </a:r>
            <a:endParaRPr/>
          </a:p>
        </p:txBody>
      </p:sp>
      <p:sp>
        <p:nvSpPr>
          <p:cNvPr id="164" name=""/>
          <p:cNvSpPr/>
          <p:nvPr/>
        </p:nvSpPr>
        <p:spPr>
          <a:xfrm rot="0" flipH="0" flipV="0">
            <a:off x="6619875" y="1095375"/>
            <a:ext cx="5038725" cy="4333875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165" name="" descr="{&quot;isTemplate&quot;:true,&quot;type&quot;:&quot;text&quot;}"/>
          <p:cNvSpPr txBox="1"/>
          <p:nvPr/>
        </p:nvSpPr>
        <p:spPr>
          <a:xfrm rot="0" flipH="0" flipV="0">
            <a:off x="6886575" y="2009775"/>
            <a:ext cx="4505325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08A6F6"/>
                </a:solidFill>
                <a:latin typeface="Arial"/>
                <a:ea typeface="Arial"/>
              </a:rPr>
              <a:t>你在公司里的分量，</a:t>
            </a:r>
            <a:endParaRPr/>
          </a:p>
        </p:txBody>
      </p:sp>
      <p:sp>
        <p:nvSpPr>
          <p:cNvPr id="166" name="" descr="{&quot;isTemplate&quot;:true,&quot;type&quot;:&quot;text&quot;}"/>
          <p:cNvSpPr txBox="1"/>
          <p:nvPr/>
        </p:nvSpPr>
        <p:spPr>
          <a:xfrm rot="0" flipH="0" flipV="0">
            <a:off x="6886575" y="2524125"/>
            <a:ext cx="4505325" cy="8667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950" b="1">
                <a:solidFill>
                  <a:srgbClr val="FFFFFF"/>
                </a:solidFill>
                <a:latin typeface="Arial"/>
                <a:ea typeface="Arial"/>
              </a:rPr>
              <a:t>以后不只看你干了多少，</a:t>
            </a:r>
            <a:endParaRPr/>
          </a:p>
          <a:p>
            <a:pPr>
              <a:lnSpc>
                <a:spcPct val="145000"/>
              </a:lnSpc>
            </a:pPr>
            <a:r>
              <a:rPr lang="zh-CN" sz="1950" b="1">
                <a:solidFill>
                  <a:srgbClr val="FFFFFF"/>
                </a:solidFill>
                <a:latin typeface="Arial"/>
                <a:ea typeface="Arial"/>
              </a:rPr>
              <a:t>更看你</a:t>
            </a:r>
            <a:r>
              <a:rPr lang="zh-CN" sz="1950" b="1">
                <a:solidFill>
                  <a:srgbClr val="FFFFFF"/>
                </a:solidFill>
                <a:latin typeface="Arial"/>
                <a:ea typeface="Arial"/>
              </a:rPr>
              <a:t>能让多少事被干成</a:t>
            </a:r>
            <a:r>
              <a:rPr lang="zh-CN" sz="1950" b="1">
                <a:solidFill>
                  <a:srgbClr val="FFFFFF"/>
                </a:solidFill>
                <a:latin typeface="Arial"/>
                <a:ea typeface="Arial"/>
              </a:rPr>
              <a:t>。</a:t>
            </a:r>
            <a:endParaRPr/>
          </a:p>
        </p:txBody>
      </p:sp>
      <p:sp>
        <p:nvSpPr>
          <p:cNvPr id="167" name=""/>
          <p:cNvSpPr/>
          <p:nvPr/>
        </p:nvSpPr>
        <p:spPr>
          <a:xfrm rot="0" flipH="0" flipV="0">
            <a:off x="6886575" y="3600450"/>
            <a:ext cx="533400" cy="28575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168" name="" descr="{&quot;isTemplate&quot;:true,&quot;type&quot;:&quot;text&quot;}"/>
          <p:cNvSpPr txBox="1"/>
          <p:nvPr/>
        </p:nvSpPr>
        <p:spPr>
          <a:xfrm rot="0" flipH="0" flipV="0">
            <a:off x="6886575" y="3838575"/>
            <a:ext cx="4505325" cy="6858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00">
                <a:solidFill>
                  <a:srgbClr val="C8D0D8"/>
                </a:solidFill>
                <a:latin typeface="Arial"/>
                <a:ea typeface="Arial"/>
              </a:rPr>
              <a:t>这条新标准，对每个人都是刚打开的。资历、年限在这里帮不上太多忙——它是重新发的牌。</a:t>
            </a:r>
            <a:endParaRPr/>
          </a:p>
        </p:txBody>
      </p:sp>
      <p:sp>
        <p:nvSpPr>
          <p:cNvPr id="169" name=""/>
          <p:cNvSpPr/>
          <p:nvPr/>
        </p:nvSpPr>
        <p:spPr>
          <a:xfrm rot="0" flipH="0" flipV="0">
            <a:off x="533400" y="5600700"/>
            <a:ext cx="11125200" cy="64770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170" name="" descr="{&quot;isTemplate&quot;:true,&quot;type&quot;:&quot;text&quot;}"/>
          <p:cNvSpPr txBox="1"/>
          <p:nvPr/>
        </p:nvSpPr>
        <p:spPr>
          <a:xfrm rot="0" flipH="0" flipV="0">
            <a:off x="533400" y="5781675"/>
            <a:ext cx="11125200" cy="2857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75" b="1">
                <a:solidFill>
                  <a:srgbClr val="FFFFFF"/>
                </a:solidFill>
                <a:latin typeface="Arial"/>
                <a:ea typeface="Arial"/>
              </a:rPr>
              <a:t>这一代人的机会，就藏在</a:t>
            </a:r>
            <a:r>
              <a:rPr lang="en-US" sz="1875" b="1">
                <a:solidFill>
                  <a:srgbClr val="FFFFFF"/>
                </a:solidFill>
                <a:latin typeface="Arial"/>
                <a:ea typeface="Arial"/>
              </a:rPr>
              <a:t>"</a:t>
            </a:r>
            <a:r>
              <a:rPr lang="zh-CN" sz="1875" b="1">
                <a:solidFill>
                  <a:srgbClr val="FFFFFF"/>
                </a:solidFill>
                <a:latin typeface="Arial"/>
                <a:ea typeface="Arial"/>
              </a:rPr>
              <a:t>所有人都在同一起跑线</a:t>
            </a:r>
            <a:r>
              <a:rPr lang="en-US" sz="1875" b="1">
                <a:solidFill>
                  <a:srgbClr val="FFFFFF"/>
                </a:solidFill>
                <a:latin typeface="Arial"/>
                <a:ea typeface="Arial"/>
              </a:rPr>
              <a:t>"</a:t>
            </a:r>
            <a:r>
              <a:rPr lang="zh-CN" sz="1875" b="1">
                <a:solidFill>
                  <a:srgbClr val="FFFFFF"/>
                </a:solidFill>
                <a:latin typeface="Arial"/>
                <a:ea typeface="Arial"/>
              </a:rPr>
              <a:t>这件事里。</a:t>
            </a:r>
            <a:endParaRPr/>
          </a:p>
        </p:txBody>
      </p:sp>
      <p:sp>
        <p:nvSpPr>
          <p:cNvPr id="171" name="" descr="{&quot;isTemplate&quot;:true,&quot;type&quot;:&quot;text&quot;}"/>
          <p:cNvSpPr txBox="1"/>
          <p:nvPr/>
        </p:nvSpPr>
        <p:spPr>
          <a:xfrm rot="0" flipH="0" flipV="0">
            <a:off x="533400" y="6553200"/>
            <a:ext cx="13525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超级团队计划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·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员工专场</a:t>
            </a:r>
            <a:endParaRPr/>
          </a:p>
        </p:txBody>
      </p:sp>
      <p:sp>
        <p:nvSpPr>
          <p:cNvPr id="172" name="" descr="{&quot;isTemplate&quot;:true,&quot;type&quot;:&quot;text&quot;}"/>
          <p:cNvSpPr txBox="1"/>
          <p:nvPr/>
        </p:nvSpPr>
        <p:spPr>
          <a:xfrm rot="0" flipH="0" flipV="0">
            <a:off x="11277600" y="65532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03 / 14</a:t>
            </a:r>
            <a:endParaRPr/>
          </a:p>
        </p:txBody>
      </p:sp>
    </p:spTree>
  </p:cSld>
</p:sld>
</file>

<file path=ppt/slides/slide4.xml><?xml version="1.0" encoding="utf-8"?>
<p:sld xmlns:p="http://schemas.openxmlformats.org/presentationml/2006/main" xmlns:a="http://schemas.openxmlformats.org/drawingml/2006/main">
  <p:cSld>
    <p:spTree>
      <p:nvGrpSpPr>
        <p:cNvPr id="173" name="" descr="&lt;Slide style={{ width: 1280, height: 720, background: '#FFFFFF', flexDirection: 'column', padding: '0 56px', fontFamily: 'Arial, &quot;Microsoft YaHei&quot;, sans-serif' }}&gt;&#13;&#10;  &lt;Box style={{ height: 88, paddingTop: 44 }}&gt;&#13;&#10;    &lt;Text style={{ fontSize: 34, fontWeight: 'bold', color: '#061F32' }}&gt;变的不是工具，是你这个角色&lt;/Text&gt;&#13;&#10;  &lt;/Box&gt;&#13;&#10;  &lt;Box style={{ height: 1, background: '#1A1A1A' }} /&gt;&#13;&#10;  &lt;Box style={{ flex: 1, flexDirection: 'column', justifyContent: 'center', gap: 40, paddingBottom: 8 }}&gt;&#13;&#10;    &lt;Box style={{ flexDirection: 'column', gap: 18, paddingHorizontal: 24 }}&gt;&#13;&#10;      &lt;Text style={{ fontSize: 46, fontWeight: 'bold', color: '#061F32', lineHeight: 1.35, textAlign: 'center' }}&gt;过去，你是「干活的人」；&lt;br /&gt;现在，你要成为「指挥 AI 干活的人」。&lt;/Text&gt;&#13;&#10;      &lt;Text style={{ fontSize: 22, color: '#44546A', textAlign: 'center', lineHeight: 1.5 }}&gt;这句话不是在说你学会用一个新软件，是在说：你在公司里承担的职能，性质变了。&lt;/Text&gt;&#13;&#10;    &lt;/Box&gt;&#13;&#10;    &lt;Box style={{ flexDirection: 'row', gap: 24 }}&gt;&#13;&#10;      &lt;Box style={{ flex: 1, background: '#EFF2F6', padding: '22px 26px', flexDirection: 'column', gap: 8 }}&gt;&#13;&#10;        &lt;Text style={{ fontSize: 22, fontWeight: 'bold', color: '#061F32' }}&gt;工具换代&lt;/Text&gt;&#13;&#10;        &lt;Text style={{ fontSize: 21, color: '#44546A', lineHeight: 1.5 }}&gt;是把同一件事干得更快。你还是原来的你，只是手速快了。&lt;/Text&gt;&#13;&#10;      &lt;/Box&gt;&#13;&#10;      &lt;Box style={{ flex: 1, background: '#EFF2F6', padding: '22px 26px', flexDirection: 'column', gap: 8 }}&gt;&#13;&#10;        &lt;Text style={{ fontSize: 22, fontWeight: 'bold', color: '#061F32' }}&gt;角色转变&lt;/Text&gt;&#13;&#10;        &lt;Text style={{ fontSize: 21, color: '#44546A', lineHeight: 1.5 }}&gt;是你干的事换了性质：从动手，变成定标准和拍板。&lt;/Text&gt;&#13;&#10;      &lt;/Box&gt;&#13;&#10;      &lt;Box style={{ flex: 1, background: '#061F32', padding: '22px 26px', flexDirection: 'column', gap: 8 }}&gt;&#13;&#10;        &lt;Text style={{ fontSize: 22, fontWeight: 'bold', color: '#08A6F6' }}&gt;而且已经开始&lt;/Text&gt;&#13;&#10;        &lt;Text style={{ fontSize: 21, color: '#FFFFFF', lineHeight: 1.5 }}&gt;这件事正在发生，跟你用不用工具，关系不大。&lt;/Text&gt;&#13;&#10;      &lt;/Box&gt;&#13;&#10;    &lt;/Box&gt;&#13;&#10;  &lt;/Box&gt;&#13;&#10;  &lt;Box style={{ height: 56, flexDirection: 'row', justifyContent: 'flex-end', alignItems: 'center' }}&gt;&#13;&#10;    &lt;Text style={{ fontSize: 13, color: '#808080' }}&gt;04 / 14&lt;/Text&gt;&#13;&#10;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75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变的不是工具，是你这个角色</a:t>
            </a:r>
            <a:endParaRPr/>
          </a:p>
        </p:txBody>
      </p:sp>
      <p:sp>
        <p:nvSpPr>
          <p:cNvPr id="176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177" name="" descr="{&quot;isTemplate&quot;:true,&quot;type&quot;:&quot;text&quot;}"/>
          <p:cNvSpPr txBox="1"/>
          <p:nvPr/>
        </p:nvSpPr>
        <p:spPr>
          <a:xfrm rot="0" flipH="0" flipV="0">
            <a:off x="533400" y="1628775"/>
            <a:ext cx="11125200" cy="1428750"/>
          </a:xfrm>
          <a:prstGeom prst="rect"/>
        </p:spPr>
        <p:txBody>
          <a:bodyPr wrap="none" lIns="0" tIns="0" rIns="0" bIns="0"/>
          <a:p>
            <a:pPr algn="ctr">
              <a:lnSpc>
                <a:spcPct val="135000"/>
              </a:lnSpc>
            </a:pPr>
            <a:r>
              <a:rPr lang="zh-CN" sz="3450" b="1">
                <a:solidFill>
                  <a:srgbClr val="061F32"/>
                </a:solidFill>
                <a:latin typeface="Arial"/>
                <a:ea typeface="Arial"/>
              </a:rPr>
              <a:t>过去，你是「干活的人」；</a:t>
            </a:r>
            <a:endParaRPr/>
          </a:p>
          <a:p>
            <a:pPr algn="ctr">
              <a:lnSpc>
                <a:spcPct val="135000"/>
              </a:lnSpc>
            </a:pPr>
            <a:r>
              <a:rPr lang="zh-CN" sz="3450" b="1">
                <a:solidFill>
                  <a:srgbClr val="061F32"/>
                </a:solidFill>
                <a:latin typeface="Arial"/>
                <a:ea typeface="Arial"/>
              </a:rPr>
              <a:t>现在，你要成为「指挥</a:t>
            </a:r>
            <a:r>
              <a:rPr lang="en-US" sz="3450" b="1">
                <a:solidFill>
                  <a:srgbClr val="061F32"/>
                </a:solidFill>
                <a:latin typeface="Arial"/>
                <a:ea typeface="Arial"/>
              </a:rPr>
              <a:t> AI </a:t>
            </a:r>
            <a:r>
              <a:rPr lang="zh-CN" sz="3450" b="1">
                <a:solidFill>
                  <a:srgbClr val="061F32"/>
                </a:solidFill>
                <a:latin typeface="Arial"/>
                <a:ea typeface="Arial"/>
              </a:rPr>
              <a:t>干活的人」。</a:t>
            </a:r>
            <a:endParaRPr/>
          </a:p>
        </p:txBody>
      </p:sp>
      <p:sp>
        <p:nvSpPr>
          <p:cNvPr id="178" name="" descr="{&quot;isTemplate&quot;:true,&quot;type&quot;:&quot;text&quot;}"/>
          <p:cNvSpPr txBox="1"/>
          <p:nvPr/>
        </p:nvSpPr>
        <p:spPr>
          <a:xfrm rot="0" flipH="0" flipV="0">
            <a:off x="533400" y="3228975"/>
            <a:ext cx="11125200" cy="381000"/>
          </a:xfrm>
          <a:prstGeom prst="rect"/>
        </p:spPr>
        <p:txBody>
          <a:bodyPr wrap="none" lIns="0" tIns="0" rIns="0" bIns="0"/>
          <a:p>
            <a:pPr algn="ctr">
              <a:lnSpc>
                <a:spcPct val="150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这句话不是在说你学会用一个新软件，是在说：你在公司里承担的职能，性质变了。</a:t>
            </a:r>
            <a:endParaRPr/>
          </a:p>
        </p:txBody>
      </p:sp>
      <p:sp>
        <p:nvSpPr>
          <p:cNvPr id="179" name=""/>
          <p:cNvSpPr/>
          <p:nvPr/>
        </p:nvSpPr>
        <p:spPr>
          <a:xfrm rot="0" flipH="0" flipV="0">
            <a:off x="533400" y="3990975"/>
            <a:ext cx="3552825" cy="1476375"/>
          </a:xfrm>
          <a:prstGeom prst="rect">
            <a:avLst/>
          </a:prstGeom>
          <a:solidFill>
            <a:srgbClr val="EFF2F6"/>
          </a:solidFill>
          <a:ln/>
        </p:spPr>
        <p:txBody>
          <a:bodyPr/>
          <a:p/>
        </p:txBody>
      </p:sp>
      <p:sp>
        <p:nvSpPr>
          <p:cNvPr id="180" name="" descr="{&quot;isTemplate&quot;:true,&quot;type&quot;:&quot;text&quot;}"/>
          <p:cNvSpPr txBox="1"/>
          <p:nvPr/>
        </p:nvSpPr>
        <p:spPr>
          <a:xfrm rot="0" flipH="0" flipV="0">
            <a:off x="781050" y="4200525"/>
            <a:ext cx="305752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61F32"/>
                </a:solidFill>
                <a:latin typeface="Arial"/>
                <a:ea typeface="Arial"/>
              </a:rPr>
              <a:t>工具换代</a:t>
            </a:r>
            <a:endParaRPr/>
          </a:p>
        </p:txBody>
      </p:sp>
      <p:sp>
        <p:nvSpPr>
          <p:cNvPr id="181" name="" descr="{&quot;isTemplate&quot;:true,&quot;type&quot;:&quot;text&quot;}"/>
          <p:cNvSpPr txBox="1"/>
          <p:nvPr/>
        </p:nvSpPr>
        <p:spPr>
          <a:xfrm rot="0" flipH="0" flipV="0">
            <a:off x="781050" y="4533900"/>
            <a:ext cx="3057525" cy="7239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是把同一件事干得更快。你还是原来的你，只是手速快了。</a:t>
            </a:r>
            <a:endParaRPr/>
          </a:p>
        </p:txBody>
      </p:sp>
      <p:sp>
        <p:nvSpPr>
          <p:cNvPr id="182" name=""/>
          <p:cNvSpPr/>
          <p:nvPr/>
        </p:nvSpPr>
        <p:spPr>
          <a:xfrm rot="0" flipH="0" flipV="0">
            <a:off x="4314825" y="3990975"/>
            <a:ext cx="3562350" cy="1476375"/>
          </a:xfrm>
          <a:prstGeom prst="rect">
            <a:avLst/>
          </a:prstGeom>
          <a:solidFill>
            <a:srgbClr val="EFF2F6"/>
          </a:solidFill>
          <a:ln/>
        </p:spPr>
        <p:txBody>
          <a:bodyPr/>
          <a:p/>
        </p:txBody>
      </p:sp>
      <p:sp>
        <p:nvSpPr>
          <p:cNvPr id="183" name="" descr="{&quot;isTemplate&quot;:true,&quot;type&quot;:&quot;text&quot;}"/>
          <p:cNvSpPr txBox="1"/>
          <p:nvPr/>
        </p:nvSpPr>
        <p:spPr>
          <a:xfrm rot="0" flipH="0" flipV="0">
            <a:off x="4562475" y="4200525"/>
            <a:ext cx="30670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61F32"/>
                </a:solidFill>
                <a:latin typeface="Arial"/>
                <a:ea typeface="Arial"/>
              </a:rPr>
              <a:t>角色转变</a:t>
            </a:r>
            <a:endParaRPr/>
          </a:p>
        </p:txBody>
      </p:sp>
      <p:sp>
        <p:nvSpPr>
          <p:cNvPr id="184" name="" descr="{&quot;isTemplate&quot;:true,&quot;type&quot;:&quot;text&quot;}"/>
          <p:cNvSpPr txBox="1"/>
          <p:nvPr/>
        </p:nvSpPr>
        <p:spPr>
          <a:xfrm rot="0" flipH="0" flipV="0">
            <a:off x="4562475" y="4533900"/>
            <a:ext cx="3067050" cy="7239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是你干的事换了性质：从动手，变成定标准和拍板。</a:t>
            </a:r>
            <a:endParaRPr/>
          </a:p>
        </p:txBody>
      </p:sp>
      <p:sp>
        <p:nvSpPr>
          <p:cNvPr id="185" name=""/>
          <p:cNvSpPr/>
          <p:nvPr/>
        </p:nvSpPr>
        <p:spPr>
          <a:xfrm rot="0" flipH="0" flipV="0">
            <a:off x="8105775" y="3990975"/>
            <a:ext cx="3552825" cy="1476375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186" name="" descr="{&quot;isTemplate&quot;:true,&quot;type&quot;:&quot;text&quot;}"/>
          <p:cNvSpPr txBox="1"/>
          <p:nvPr/>
        </p:nvSpPr>
        <p:spPr>
          <a:xfrm rot="0" flipH="0" flipV="0">
            <a:off x="8353425" y="4200525"/>
            <a:ext cx="305752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8A6F6"/>
                </a:solidFill>
                <a:latin typeface="Arial"/>
                <a:ea typeface="Arial"/>
              </a:rPr>
              <a:t>而且已经开始</a:t>
            </a:r>
            <a:endParaRPr/>
          </a:p>
        </p:txBody>
      </p:sp>
      <p:sp>
        <p:nvSpPr>
          <p:cNvPr id="187" name="" descr="{&quot;isTemplate&quot;:true,&quot;type&quot;:&quot;text&quot;}"/>
          <p:cNvSpPr txBox="1"/>
          <p:nvPr/>
        </p:nvSpPr>
        <p:spPr>
          <a:xfrm rot="0" flipH="0" flipV="0">
            <a:off x="8353425" y="4533900"/>
            <a:ext cx="3057525" cy="7239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75">
                <a:solidFill>
                  <a:srgbClr val="FFFFFF"/>
                </a:solidFill>
                <a:latin typeface="Arial"/>
                <a:ea typeface="Arial"/>
              </a:rPr>
              <a:t>这件事正在发生，跟你用不用工具，关系不大。</a:t>
            </a:r>
            <a:endParaRPr/>
          </a:p>
        </p:txBody>
      </p:sp>
      <p:sp>
        <p:nvSpPr>
          <p:cNvPr id="188" name="" descr="{&quot;isTemplate&quot;:true,&quot;type&quot;:&quot;text&quot;}"/>
          <p:cNvSpPr txBox="1"/>
          <p:nvPr/>
        </p:nvSpPr>
        <p:spPr>
          <a:xfrm rot="0" flipH="0" flipV="0">
            <a:off x="11277600" y="65151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04 / 14</a:t>
            </a:r>
            <a:endParaRPr/>
          </a:p>
        </p:txBody>
      </p:sp>
    </p:spTree>
  </p:cSld>
</p:sld>
</file>

<file path=ppt/slides/slide5.xml><?xml version="1.0" encoding="utf-8"?>
<p:sld xmlns:p="http://schemas.openxmlformats.org/presentationml/2006/main" xmlns:a="http://schemas.openxmlformats.org/drawingml/2006/main">
  <p:cSld>
    <p:spTree>
      <p:nvGrpSpPr>
        <p:cNvPr id="189" name="" descr="&lt;Slide style={{ width: 1280, height: 720, background: '#FFFFFF', flexDirection: 'column', padding: '0 56px', fontFamily: 'Arial, &quot;Microsoft YaHei&quot;, sans-serif' }}&gt;&#13;&#10;  &lt;Box style={{ height: 88, paddingTop: 44 }}&gt;&#13;&#10;    &lt;Text style={{ fontSize: 34, fontWeight: 'bold', color: '#061F32' }}&gt;先看一个变化：劳动的定义变了&lt;/Text&gt;&#13;&#10;  &lt;/Box&gt;&#13;&#10;  &lt;Box style={{ height: 1, background: '#1A1A1A' }} /&gt;&#13;&#10;  &lt;Box style={{ flex: 1, flexDirection: 'row', gap: 32, paddingTop: 26, paddingBottom: 18 }}&gt;&#13;&#10;    &lt;Box style={{ flex: 1, flexDirection: 'column', gap: 12 }}&gt;&#13;&#10;      &lt;Text style={{ fontSize: 22, fontWeight: 'bold', color: '#808080' }}&gt;以前 · 你是主力&lt;/Text&gt;&#13;&#10;      &lt;Text style={{ fontSize: 25, fontWeight: 'bold', color: '#061F32', lineHeight: 1.4 }}&gt;任务 ＝ 人（动手） ＋ 工具（辅助）&lt;/Text&gt;&#13;&#10;      &lt;Box style={{ flex: 1, background: '#F7F7F7', padding: 20, flexDirection: 'column', gap: 10 }}&gt;&#13;&#10;        &lt;Text style={{ fontSize: 20, color: '#44546A', lineHeight: 1.5 }}&gt;写材料、做表、查资料、核对数据——每一样都要你一双手、一格一格做完。&lt;/Text&gt;&#13;&#10;        &lt;Text style={{ fontSize: 20, color: '#44546A', lineHeight: 1.5 }}&gt;能干多少，取决于你有多少时间、手有多熟。&lt;Text style={{ fontWeight: 'bold', color: '#061F32' }}&gt;干得再好，也就一双手，一天就那么多小时。&lt;/Text&gt;&lt;/Text&gt;&#13;&#10;      &lt;/Box&gt;&#13;&#10;    &lt;/Box&gt;&#13;&#10;    &lt;Box style={{ flex: 1, flexDirection: 'column', gap: 12 }}&gt;&#13;&#10;      &lt;Text style={{ fontSize: 22, fontWeight: 'bold', color: '#08A6F6' }}&gt;现在 · 你是主导&lt;/Text&gt;&#13;&#10;      &lt;Text style={{ fontSize: 25, fontWeight: 'bold', color: '#061F32', lineHeight: 1.4 }}&gt;任务 ＝ 人（定义与判断） ＋ AI（执行）&lt;/Text&gt;&#13;&#10;      &lt;Box style={{ flex: 1, background: '#061F32', padding: 20, flexDirection: 'column', gap: 10 }}&gt;&#13;&#10;        &lt;Text style={{ fontSize: 20, color: '#C8D0D8', lineHeight: 1.5 }}&gt;动手那一部分交出去，你留下的是：说清要什么、定什么算好、判断行不行、为结果负责。&lt;/Text&gt;&#13;&#10;        &lt;Text style={{ fontSize: 20, color: '#C8D0D8', lineHeight: 1.5 }}&gt;能干多少，取决于&lt;Text style={{ fontWeight: 'bold', color: '#08A6F6' }}&gt;你能指挥多少、纠偏多准&lt;/Text&gt;。手，第一次不再是上限。&lt;/Text&gt;&#13;&#10;      &lt;/Box&gt;&#13;&#10;    &lt;/Box&gt;&#13;&#10;  &lt;/Box&gt;&#13;&#10;  &lt;Box style={{ height: 80, background: '#08A6F6', marginBottom: 16, paddingHorizontal: 26, justifyContent: 'center', flexDirection: 'column', gap: 6 }}&gt;&#13;&#10;    &lt;Text style={{ fontSize: 26, fontWeight: 'bold', color: '#FFFFFF' }}&gt;难点从「做得出来」，换成了「说得清楚、判断得准」。&lt;/Text&gt;&#13;&#10;    &lt;Text style={{ fontSize: 20, color: '#EAF6FF' }}&gt;这不是让你少干活，是让你把力气花在只有你能花的地方。&lt;/Text&gt;&#13;&#10;  &lt;/Box&gt;&#13;&#10;  &lt;Box style={{ height: 48, flexDirection: 'row', justifyContent: 'space-between', alignItems: 'center' }}&gt;&#13;&#10;    &lt;Text style={{ fontSize: 13, color: '#808080' }}&gt;超级团队计划 · 员工专场&lt;/Text&gt;&#13;&#10;    &lt;Text style={{ fontSize: 13, color: '#808080' }}&gt;05 / 14&lt;/Text&gt;&#13;&#10;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91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先看一个变化：劳动的定义变了</a:t>
            </a:r>
            <a:endParaRPr/>
          </a:p>
        </p:txBody>
      </p:sp>
      <p:sp>
        <p:nvSpPr>
          <p:cNvPr id="192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193" name="" descr="{&quot;isTemplate&quot;:true,&quot;type&quot;:&quot;text&quot;}"/>
          <p:cNvSpPr txBox="1"/>
          <p:nvPr/>
        </p:nvSpPr>
        <p:spPr>
          <a:xfrm rot="0" flipH="0" flipV="0">
            <a:off x="533400" y="1095375"/>
            <a:ext cx="54102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808080"/>
                </a:solidFill>
                <a:latin typeface="Arial"/>
                <a:ea typeface="Arial"/>
              </a:rPr>
              <a:t>以前</a:t>
            </a:r>
            <a:r>
              <a:rPr lang="en-US" sz="1650" b="1">
                <a:solidFill>
                  <a:srgbClr val="808080"/>
                </a:solidFill>
                <a:latin typeface="Arial"/>
                <a:ea typeface="Arial"/>
              </a:rPr>
              <a:t> · </a:t>
            </a:r>
            <a:r>
              <a:rPr lang="zh-CN" sz="1650" b="1">
                <a:solidFill>
                  <a:srgbClr val="808080"/>
                </a:solidFill>
                <a:latin typeface="Arial"/>
                <a:ea typeface="Arial"/>
              </a:rPr>
              <a:t>你是主力</a:t>
            </a:r>
            <a:endParaRPr/>
          </a:p>
        </p:txBody>
      </p:sp>
      <p:sp>
        <p:nvSpPr>
          <p:cNvPr id="194" name="" descr="{&quot;isTemplate&quot;:true,&quot;type&quot;:&quot;text&quot;}"/>
          <p:cNvSpPr txBox="1"/>
          <p:nvPr/>
        </p:nvSpPr>
        <p:spPr>
          <a:xfrm rot="0" flipH="0" flipV="0">
            <a:off x="533400" y="1466850"/>
            <a:ext cx="5410200" cy="40005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875" b="1">
                <a:solidFill>
                  <a:srgbClr val="061F32"/>
                </a:solidFill>
                <a:latin typeface="Arial"/>
                <a:ea typeface="Arial"/>
              </a:rPr>
              <a:t>任务</a:t>
            </a:r>
            <a:r>
              <a:rPr lang="en-US" sz="1875" b="1">
                <a:solidFill>
                  <a:srgbClr val="061F32"/>
                </a:solidFill>
                <a:latin typeface="Arial"/>
                <a:ea typeface="Arial"/>
              </a:rPr>
              <a:t> </a:t>
            </a:r>
            <a:r>
              <a:rPr lang="zh-CN" sz="1875" b="1">
                <a:solidFill>
                  <a:srgbClr val="061F32"/>
                </a:solidFill>
                <a:latin typeface="Arial"/>
                <a:ea typeface="Arial"/>
              </a:rPr>
              <a:t>＝</a:t>
            </a:r>
            <a:r>
              <a:rPr lang="en-US" sz="1875" b="1">
                <a:solidFill>
                  <a:srgbClr val="061F32"/>
                </a:solidFill>
                <a:latin typeface="Arial"/>
                <a:ea typeface="Arial"/>
              </a:rPr>
              <a:t> </a:t>
            </a:r>
            <a:r>
              <a:rPr lang="zh-CN" sz="1875" b="1">
                <a:solidFill>
                  <a:srgbClr val="061F32"/>
                </a:solidFill>
                <a:latin typeface="Arial"/>
                <a:ea typeface="Arial"/>
              </a:rPr>
              <a:t>人（动手）</a:t>
            </a:r>
            <a:r>
              <a:rPr lang="en-US" sz="1875" b="1">
                <a:solidFill>
                  <a:srgbClr val="061F32"/>
                </a:solidFill>
                <a:latin typeface="Arial"/>
                <a:ea typeface="Arial"/>
              </a:rPr>
              <a:t> </a:t>
            </a:r>
            <a:r>
              <a:rPr lang="zh-CN" sz="1875" b="1">
                <a:solidFill>
                  <a:srgbClr val="061F32"/>
                </a:solidFill>
                <a:latin typeface="Arial"/>
                <a:ea typeface="Arial"/>
              </a:rPr>
              <a:t>＋</a:t>
            </a:r>
            <a:r>
              <a:rPr lang="en-US" sz="1875" b="1">
                <a:solidFill>
                  <a:srgbClr val="061F32"/>
                </a:solidFill>
                <a:latin typeface="Arial"/>
                <a:ea typeface="Arial"/>
              </a:rPr>
              <a:t> </a:t>
            </a:r>
            <a:r>
              <a:rPr lang="zh-CN" sz="1875" b="1">
                <a:solidFill>
                  <a:srgbClr val="061F32"/>
                </a:solidFill>
                <a:latin typeface="Arial"/>
                <a:ea typeface="Arial"/>
              </a:rPr>
              <a:t>工具（辅助）</a:t>
            </a:r>
            <a:endParaRPr/>
          </a:p>
        </p:txBody>
      </p:sp>
      <p:sp>
        <p:nvSpPr>
          <p:cNvPr id="195" name=""/>
          <p:cNvSpPr/>
          <p:nvPr/>
        </p:nvSpPr>
        <p:spPr>
          <a:xfrm rot="0" flipH="0" flipV="0">
            <a:off x="533400" y="1981200"/>
            <a:ext cx="5410200" cy="333375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p/>
        </p:txBody>
      </p:sp>
      <p:sp>
        <p:nvSpPr>
          <p:cNvPr id="196" name="" descr="{&quot;isTemplate&quot;:true,&quot;type&quot;:&quot;text&quot;}"/>
          <p:cNvSpPr txBox="1"/>
          <p:nvPr/>
        </p:nvSpPr>
        <p:spPr>
          <a:xfrm rot="0" flipH="0" flipV="0">
            <a:off x="723900" y="2171700"/>
            <a:ext cx="5029200" cy="6858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写材料、做表、查资料、核对数据——每一样都要你一双手、一格一格做完。</a:t>
            </a:r>
            <a:endParaRPr/>
          </a:p>
        </p:txBody>
      </p:sp>
      <p:sp>
        <p:nvSpPr>
          <p:cNvPr id="197" name="" descr="{&quot;isTemplate&quot;:true,&quot;type&quot;:&quot;text&quot;}"/>
          <p:cNvSpPr txBox="1"/>
          <p:nvPr/>
        </p:nvSpPr>
        <p:spPr>
          <a:xfrm rot="0" flipH="0" flipV="0">
            <a:off x="723900" y="2952750"/>
            <a:ext cx="5029200" cy="6858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能干多少，取决于你有多少时间、手有多熟。</a:t>
            </a: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干得再好，也就一双手，一天就那么多小时。</a:t>
            </a:r>
            <a:endParaRPr/>
          </a:p>
        </p:txBody>
      </p:sp>
      <p:sp>
        <p:nvSpPr>
          <p:cNvPr id="198" name="" descr="{&quot;isTemplate&quot;:true,&quot;type&quot;:&quot;text&quot;}"/>
          <p:cNvSpPr txBox="1"/>
          <p:nvPr/>
        </p:nvSpPr>
        <p:spPr>
          <a:xfrm rot="0" flipH="0" flipV="0">
            <a:off x="6248400" y="1095375"/>
            <a:ext cx="54102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8A6F6"/>
                </a:solidFill>
                <a:latin typeface="Arial"/>
                <a:ea typeface="Arial"/>
              </a:rPr>
              <a:t>现在</a:t>
            </a:r>
            <a:r>
              <a:rPr lang="en-US" sz="1650" b="1">
                <a:solidFill>
                  <a:srgbClr val="08A6F6"/>
                </a:solidFill>
                <a:latin typeface="Arial"/>
                <a:ea typeface="Arial"/>
              </a:rPr>
              <a:t> · </a:t>
            </a:r>
            <a:r>
              <a:rPr lang="zh-CN" sz="1650" b="1">
                <a:solidFill>
                  <a:srgbClr val="08A6F6"/>
                </a:solidFill>
                <a:latin typeface="Arial"/>
                <a:ea typeface="Arial"/>
              </a:rPr>
              <a:t>你是主导</a:t>
            </a:r>
            <a:endParaRPr/>
          </a:p>
        </p:txBody>
      </p:sp>
      <p:sp>
        <p:nvSpPr>
          <p:cNvPr id="199" name="" descr="{&quot;isTemplate&quot;:true,&quot;type&quot;:&quot;text&quot;}"/>
          <p:cNvSpPr txBox="1"/>
          <p:nvPr/>
        </p:nvSpPr>
        <p:spPr>
          <a:xfrm rot="0" flipH="0" flipV="0">
            <a:off x="6248400" y="1466850"/>
            <a:ext cx="5410200" cy="40005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875" b="1">
                <a:solidFill>
                  <a:srgbClr val="061F32"/>
                </a:solidFill>
                <a:latin typeface="Arial"/>
                <a:ea typeface="Arial"/>
              </a:rPr>
              <a:t>任务</a:t>
            </a:r>
            <a:r>
              <a:rPr lang="en-US" sz="1875" b="1">
                <a:solidFill>
                  <a:srgbClr val="061F32"/>
                </a:solidFill>
                <a:latin typeface="Arial"/>
                <a:ea typeface="Arial"/>
              </a:rPr>
              <a:t> </a:t>
            </a:r>
            <a:r>
              <a:rPr lang="zh-CN" sz="1875" b="1">
                <a:solidFill>
                  <a:srgbClr val="061F32"/>
                </a:solidFill>
                <a:latin typeface="Arial"/>
                <a:ea typeface="Arial"/>
              </a:rPr>
              <a:t>＝</a:t>
            </a:r>
            <a:r>
              <a:rPr lang="en-US" sz="1875" b="1">
                <a:solidFill>
                  <a:srgbClr val="061F32"/>
                </a:solidFill>
                <a:latin typeface="Arial"/>
                <a:ea typeface="Arial"/>
              </a:rPr>
              <a:t> </a:t>
            </a:r>
            <a:r>
              <a:rPr lang="zh-CN" sz="1875" b="1">
                <a:solidFill>
                  <a:srgbClr val="061F32"/>
                </a:solidFill>
                <a:latin typeface="Arial"/>
                <a:ea typeface="Arial"/>
              </a:rPr>
              <a:t>人（定义与判断）</a:t>
            </a:r>
            <a:r>
              <a:rPr lang="en-US" sz="1875" b="1">
                <a:solidFill>
                  <a:srgbClr val="061F32"/>
                </a:solidFill>
                <a:latin typeface="Arial"/>
                <a:ea typeface="Arial"/>
              </a:rPr>
              <a:t> </a:t>
            </a:r>
            <a:r>
              <a:rPr lang="zh-CN" sz="1875" b="1">
                <a:solidFill>
                  <a:srgbClr val="061F32"/>
                </a:solidFill>
                <a:latin typeface="Arial"/>
                <a:ea typeface="Arial"/>
              </a:rPr>
              <a:t>＋</a:t>
            </a:r>
            <a:r>
              <a:rPr lang="en-US" sz="1875" b="1">
                <a:solidFill>
                  <a:srgbClr val="061F32"/>
                </a:solidFill>
                <a:latin typeface="Arial"/>
                <a:ea typeface="Arial"/>
              </a:rPr>
              <a:t> AI</a:t>
            </a:r>
            <a:r>
              <a:rPr lang="zh-CN" sz="1875" b="1">
                <a:solidFill>
                  <a:srgbClr val="061F32"/>
                </a:solidFill>
                <a:latin typeface="Arial"/>
                <a:ea typeface="Arial"/>
              </a:rPr>
              <a:t>（执行）</a:t>
            </a:r>
            <a:endParaRPr/>
          </a:p>
        </p:txBody>
      </p:sp>
      <p:sp>
        <p:nvSpPr>
          <p:cNvPr id="200" name=""/>
          <p:cNvSpPr/>
          <p:nvPr/>
        </p:nvSpPr>
        <p:spPr>
          <a:xfrm rot="0" flipH="0" flipV="0">
            <a:off x="6248400" y="1981200"/>
            <a:ext cx="5410200" cy="333375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201" name="" descr="{&quot;isTemplate&quot;:true,&quot;type&quot;:&quot;text&quot;}"/>
          <p:cNvSpPr txBox="1"/>
          <p:nvPr/>
        </p:nvSpPr>
        <p:spPr>
          <a:xfrm rot="0" flipH="0" flipV="0">
            <a:off x="6438900" y="2171700"/>
            <a:ext cx="5029200" cy="6858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00">
                <a:solidFill>
                  <a:srgbClr val="C8D0D8"/>
                </a:solidFill>
                <a:latin typeface="Arial"/>
                <a:ea typeface="Arial"/>
              </a:rPr>
              <a:t>动手那一部分交出去，你留下的是：说清要什么、定什么算好、判断行不行、为结果负责。</a:t>
            </a:r>
            <a:endParaRPr/>
          </a:p>
        </p:txBody>
      </p:sp>
      <p:sp>
        <p:nvSpPr>
          <p:cNvPr id="202" name="" descr="{&quot;isTemplate&quot;:true,&quot;type&quot;:&quot;text&quot;}"/>
          <p:cNvSpPr txBox="1"/>
          <p:nvPr/>
        </p:nvSpPr>
        <p:spPr>
          <a:xfrm rot="0" flipH="0" flipV="0">
            <a:off x="6438900" y="2952750"/>
            <a:ext cx="5029200" cy="6858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00">
                <a:solidFill>
                  <a:srgbClr val="C8D0D8"/>
                </a:solidFill>
                <a:latin typeface="Arial"/>
                <a:ea typeface="Arial"/>
              </a:rPr>
              <a:t>能干多少，取决于</a:t>
            </a:r>
            <a:r>
              <a:rPr lang="zh-CN" sz="1500">
                <a:solidFill>
                  <a:srgbClr val="C8D0D8"/>
                </a:solidFill>
                <a:latin typeface="Arial"/>
                <a:ea typeface="Arial"/>
              </a:rPr>
              <a:t>你能指挥多少、纠偏多准</a:t>
            </a:r>
            <a:r>
              <a:rPr lang="zh-CN" sz="1500">
                <a:solidFill>
                  <a:srgbClr val="C8D0D8"/>
                </a:solidFill>
                <a:latin typeface="Arial"/>
                <a:ea typeface="Arial"/>
              </a:rPr>
              <a:t>。手，第一次不再是上限。</a:t>
            </a:r>
            <a:endParaRPr/>
          </a:p>
        </p:txBody>
      </p:sp>
      <p:sp>
        <p:nvSpPr>
          <p:cNvPr id="203" name=""/>
          <p:cNvSpPr/>
          <p:nvPr/>
        </p:nvSpPr>
        <p:spPr>
          <a:xfrm rot="0" flipH="0" flipV="0">
            <a:off x="533400" y="5486400"/>
            <a:ext cx="11125200" cy="76200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204" name="" descr="{&quot;isTemplate&quot;:true,&quot;type&quot;:&quot;text&quot;}"/>
          <p:cNvSpPr txBox="1"/>
          <p:nvPr/>
        </p:nvSpPr>
        <p:spPr>
          <a:xfrm rot="0" flipH="0" flipV="0">
            <a:off x="533400" y="5572125"/>
            <a:ext cx="111252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FFFFFF"/>
                </a:solidFill>
                <a:latin typeface="Arial"/>
                <a:ea typeface="Arial"/>
              </a:rPr>
              <a:t>难点从「做得出来」，换成了「说得清楚、判断得准」。</a:t>
            </a:r>
            <a:endParaRPr/>
          </a:p>
        </p:txBody>
      </p:sp>
      <p:sp>
        <p:nvSpPr>
          <p:cNvPr id="205" name="" descr="{&quot;isTemplate&quot;:true,&quot;type&quot;:&quot;text&quot;}"/>
          <p:cNvSpPr txBox="1"/>
          <p:nvPr/>
        </p:nvSpPr>
        <p:spPr>
          <a:xfrm rot="0" flipH="0" flipV="0">
            <a:off x="533400" y="5934075"/>
            <a:ext cx="111252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>
                <a:solidFill>
                  <a:srgbClr val="EAF6FF"/>
                </a:solidFill>
                <a:latin typeface="Arial"/>
                <a:ea typeface="Arial"/>
              </a:rPr>
              <a:t>这不是让你少干活，是让你把力气花在只有你能花的地方。</a:t>
            </a:r>
            <a:endParaRPr/>
          </a:p>
        </p:txBody>
      </p:sp>
      <p:sp>
        <p:nvSpPr>
          <p:cNvPr id="206" name="" descr="{&quot;isTemplate&quot;:true,&quot;type&quot;:&quot;text&quot;}"/>
          <p:cNvSpPr txBox="1"/>
          <p:nvPr/>
        </p:nvSpPr>
        <p:spPr>
          <a:xfrm rot="0" flipH="0" flipV="0">
            <a:off x="533400" y="6553200"/>
            <a:ext cx="13525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超级团队计划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·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员工专场</a:t>
            </a:r>
            <a:endParaRPr/>
          </a:p>
        </p:txBody>
      </p:sp>
      <p:sp>
        <p:nvSpPr>
          <p:cNvPr id="207" name="" descr="{&quot;isTemplate&quot;:true,&quot;type&quot;:&quot;text&quot;}"/>
          <p:cNvSpPr txBox="1"/>
          <p:nvPr/>
        </p:nvSpPr>
        <p:spPr>
          <a:xfrm rot="0" flipH="0" flipV="0">
            <a:off x="11277600" y="65532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05 / 14</a:t>
            </a:r>
            <a:endParaRPr/>
          </a:p>
        </p:txBody>
      </p:sp>
    </p:spTree>
  </p:cSld>
</p:sld>
</file>

<file path=ppt/slides/slide6.xml><?xml version="1.0" encoding="utf-8"?>
<p:sld xmlns:p="http://schemas.openxmlformats.org/presentationml/2006/main" xmlns:a="http://schemas.openxmlformats.org/drawingml/2006/main">
  <p:cSld>
    <p:spTree>
      <p:nvGrpSpPr>
        <p:cNvPr id="208" name="" descr="&lt;Slide style={{ width: 1280, height: 720, background: '#FFFFFF', flexDirection: 'column', padding: '0 56px', fontFamily: 'Arial, &quot;Microsoft YaHei&quot;, sans-serif' }}&gt;&#13;&#10;  &lt;Box style={{ height: 88, paddingTop: 44 }}&gt;&#13;&#10;    &lt;Text style={{ fontSize: 34, fontWeight: 'bold', color: '#061F32' }}&gt;转变一：从动手的人，到定标准的人&lt;/Text&gt;&#13;&#10;  &lt;/Box&gt;&#13;&#10;  &lt;Box style={{ height: 1, background: '#1A1A1A' }} /&gt;&#13;&#10;  &lt;Box style={{ flex: 1, flexDirection: 'column', paddingTop: 22, paddingBottom: 16, gap: 16 }}&gt;&#13;&#10;    &lt;Box style={{ flexDirection: 'row', gap: 28 }}&gt;&#13;&#10;      &lt;Box style={{ width: '42%', flexDirection: 'column', gap: 10, paddingHorizontal: 12 }}&gt;&#13;&#10;        &lt;Text style={{ fontSize: 21, fontWeight: 'bold', color: '#808080' }}&gt;以前 · 你的价值＝你会做&lt;/Text&gt;&#13;&#10;        &lt;Text style={{ fontSize: 22, color: '#44546A', lineHeight: 1.55 }}&gt;技能在手，练得越久越值钱。公司买的是你一双手加一堆熟练度。&lt;/Text&gt;&#13;&#10;      &lt;/Box&gt;&#13;&#10;      &lt;Box style={{ width: 1, background: '#E7E6E6' }} /&gt;&#13;&#10;      &lt;Box style={{ flex: 1, flexDirection: 'column', gap: 10, paddingHorizontal: 12 }}&gt;&#13;&#10;        &lt;Text style={{ fontSize: 21, fontWeight: 'bold', color: '#08A6F6' }}&gt;现在 · 你的价值＝你会判断&lt;/Text&gt;&#13;&#10;        &lt;Text style={{ fontSize: 22, color: '#44546A', lineHeight: 1.55 }}&gt;判断在手。公司买的是你的眼光和标准——因为动手那部分，已经有人替你干了。&lt;/Text&gt;&#13;&#10;      &lt;/Box&gt;&#13;&#10;    &lt;/Box&gt;&#13;&#10;    &lt;Box style={{ height: 1, background: '#E7E6E6' }} /&gt;&#13;&#10;    &lt;Box style={{ flexDirection: 'row', gap: 20, alignItems: 'center', background: '#F2F2F2', padding: '16px 22px' }}&gt;&#13;&#10;      &lt;Box style={{ width: 4, height: 46, background: '#08A6F6' }} /&gt;&#13;&#10;      &lt;Box style={{ flex: 1, flexDirection: 'column', gap: 4 }}&gt;&#13;&#10;        &lt;Text style={{ fontSize: 22, fontWeight: 'bold', color: '#061F32' }}&gt;同样是写一份方案&lt;/Text&gt;&#13;&#10;        &lt;Text style={{ fontSize: 20, color: '#44546A', lineHeight: 1.5 }}&gt;一个人从打开空白文档开始，逐段敲到深夜；另一个人先想清楚&quot;给谁看、要说服他什么、哪三句话最要紧&quot;，把初稿交出去，然后集中精力改那三句话。交付时间不一样，但差距不在手速。&lt;/Text&gt;&#13;&#10;      &lt;/Box&gt;&#13;&#10;    &lt;/Box&gt;&#13;&#10;    &lt;Box style={{ flexDirection: 'row', gap: 20, alignItems: 'center', background: '#F2F2F2', padding: '16px 22px' }}&gt;&#13;&#10;      &lt;Box style={{ width: 4, height: 46, background: '#08A6F6' }} /&gt;&#13;&#10;      &lt;Box style={{ flex: 1, flexDirection: 'column', gap: 4 }}&gt;&#13;&#10;        &lt;Text style={{ fontSize: 22, fontWeight: 'bold', color: '#061F32' }}&gt;同样是做一份数据汇总&lt;/Text&gt;&#13;&#10;        &lt;Text style={{ fontSize: 20, color: '#44546A', lineHeight: 1.5 }}&gt;一个人一格一格填、反复核对；另一个人先把&quot;这份表要回答什么问题&quot;想明白，让初版出来，自己只盯那几处最容易错的地方。&lt;/Text&gt;&#13;&#10;      &lt;/Box&gt;&#13;&#10;    &lt;/Box&gt;&#13;&#10;    &lt;Box style={{ background: '#061F32', padding: '18px 24px' }}&gt;&#13;&#10;      &lt;Text style={{ fontSize: 24, fontWeight: 'bold', color: '#FFFFFF' }}&gt;技能没有作废，但它不再是你的护城河。&lt;/Text&gt;&#13;&#10;    &lt;/Box&gt;&#13;&#10;  &lt;/Box&gt;&#13;&#10;  &lt;Box style={{ height: 48, flexDirection: 'row', justifyContent: 'space-between', alignItems: 'center' }}&gt;&#13;&#10;    &lt;Text style={{ fontSize: 13, color: '#808080' }}&gt;超级团队计划 · 员工专场&lt;/Text&gt;&#13;&#10;    &lt;Text style={{ fontSize: 13, color: '#808080' }}&gt;06 / 14&lt;/Text&gt;&#13;&#10;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10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转变一：从动手的人，到定标准的人</a:t>
            </a:r>
            <a:endParaRPr/>
          </a:p>
        </p:txBody>
      </p:sp>
      <p:sp>
        <p:nvSpPr>
          <p:cNvPr id="211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212" name="" descr="{&quot;isTemplate&quot;:true,&quot;type&quot;:&quot;text&quot;}"/>
          <p:cNvSpPr txBox="1"/>
          <p:nvPr/>
        </p:nvSpPr>
        <p:spPr>
          <a:xfrm rot="0" flipH="0" flipV="0">
            <a:off x="533400" y="1057275"/>
            <a:ext cx="4676775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808080"/>
                </a:solidFill>
                <a:latin typeface="Arial"/>
                <a:ea typeface="Arial"/>
              </a:rPr>
              <a:t>以前</a:t>
            </a:r>
            <a:r>
              <a:rPr lang="en-US" sz="1575" b="1">
                <a:solidFill>
                  <a:srgbClr val="808080"/>
                </a:solidFill>
                <a:latin typeface="Arial"/>
                <a:ea typeface="Arial"/>
              </a:rPr>
              <a:t> · </a:t>
            </a:r>
            <a:r>
              <a:rPr lang="zh-CN" sz="1575" b="1">
                <a:solidFill>
                  <a:srgbClr val="808080"/>
                </a:solidFill>
                <a:latin typeface="Arial"/>
                <a:ea typeface="Arial"/>
              </a:rPr>
              <a:t>你的价值＝你会做</a:t>
            </a:r>
            <a:endParaRPr/>
          </a:p>
        </p:txBody>
      </p:sp>
      <p:sp>
        <p:nvSpPr>
          <p:cNvPr id="213" name="" descr="{&quot;isTemplate&quot;:true,&quot;type&quot;:&quot;text&quot;}"/>
          <p:cNvSpPr txBox="1"/>
          <p:nvPr/>
        </p:nvSpPr>
        <p:spPr>
          <a:xfrm rot="0" flipH="0" flipV="0">
            <a:off x="533400" y="1400175"/>
            <a:ext cx="4676775" cy="7810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技能在手，练得越久越值钱。公司买的是你一双手加一堆熟练度。</a:t>
            </a:r>
            <a:endParaRPr/>
          </a:p>
        </p:txBody>
      </p:sp>
      <p:sp>
        <p:nvSpPr>
          <p:cNvPr id="214" name=""/>
          <p:cNvSpPr/>
          <p:nvPr/>
        </p:nvSpPr>
        <p:spPr>
          <a:xfrm rot="0" flipH="0" flipV="0">
            <a:off x="5476875" y="1057275"/>
            <a:ext cx="9525" cy="1123950"/>
          </a:xfrm>
          <a:prstGeom prst="rect">
            <a:avLst/>
          </a:prstGeom>
          <a:solidFill>
            <a:srgbClr val="E7E6E6"/>
          </a:solidFill>
          <a:ln/>
        </p:spPr>
        <p:txBody>
          <a:bodyPr/>
          <a:p/>
        </p:txBody>
      </p:sp>
      <p:sp>
        <p:nvSpPr>
          <p:cNvPr id="215" name="" descr="{&quot;isTemplate&quot;:true,&quot;type&quot;:&quot;text&quot;}"/>
          <p:cNvSpPr txBox="1"/>
          <p:nvPr/>
        </p:nvSpPr>
        <p:spPr>
          <a:xfrm rot="0" flipH="0" flipV="0">
            <a:off x="5753100" y="1057275"/>
            <a:ext cx="5905500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08A6F6"/>
                </a:solidFill>
                <a:latin typeface="Arial"/>
                <a:ea typeface="Arial"/>
              </a:rPr>
              <a:t>现在</a:t>
            </a:r>
            <a:r>
              <a:rPr lang="en-US" sz="1575" b="1">
                <a:solidFill>
                  <a:srgbClr val="08A6F6"/>
                </a:solidFill>
                <a:latin typeface="Arial"/>
                <a:ea typeface="Arial"/>
              </a:rPr>
              <a:t> · </a:t>
            </a:r>
            <a:r>
              <a:rPr lang="zh-CN" sz="1575" b="1">
                <a:solidFill>
                  <a:srgbClr val="08A6F6"/>
                </a:solidFill>
                <a:latin typeface="Arial"/>
                <a:ea typeface="Arial"/>
              </a:rPr>
              <a:t>你的价值＝你会判断</a:t>
            </a:r>
            <a:endParaRPr/>
          </a:p>
        </p:txBody>
      </p:sp>
      <p:sp>
        <p:nvSpPr>
          <p:cNvPr id="216" name="" descr="{&quot;isTemplate&quot;:true,&quot;type&quot;:&quot;text&quot;}"/>
          <p:cNvSpPr txBox="1"/>
          <p:nvPr/>
        </p:nvSpPr>
        <p:spPr>
          <a:xfrm rot="0" flipH="0" flipV="0">
            <a:off x="5753100" y="1400175"/>
            <a:ext cx="5905500" cy="7810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判断在手。公司买的是你的眼光和标准——因为动手那部分，已经有人替你干了。</a:t>
            </a:r>
            <a:endParaRPr/>
          </a:p>
        </p:txBody>
      </p:sp>
      <p:sp>
        <p:nvSpPr>
          <p:cNvPr id="217" name=""/>
          <p:cNvSpPr/>
          <p:nvPr/>
        </p:nvSpPr>
        <p:spPr>
          <a:xfrm rot="0" flipH="0" flipV="0">
            <a:off x="533400" y="2333625"/>
            <a:ext cx="11125200" cy="9525"/>
          </a:xfrm>
          <a:prstGeom prst="rect">
            <a:avLst/>
          </a:prstGeom>
          <a:solidFill>
            <a:srgbClr val="E7E6E6"/>
          </a:solidFill>
          <a:ln/>
        </p:spPr>
        <p:txBody>
          <a:bodyPr/>
          <a:p/>
        </p:txBody>
      </p:sp>
      <p:sp>
        <p:nvSpPr>
          <p:cNvPr id="218" name=""/>
          <p:cNvSpPr/>
          <p:nvPr/>
        </p:nvSpPr>
        <p:spPr>
          <a:xfrm rot="0" flipH="0" flipV="0">
            <a:off x="533400" y="2495550"/>
            <a:ext cx="11125200" cy="1285875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p/>
        </p:txBody>
      </p:sp>
      <p:sp>
        <p:nvSpPr>
          <p:cNvPr id="219" name=""/>
          <p:cNvSpPr/>
          <p:nvPr/>
        </p:nvSpPr>
        <p:spPr>
          <a:xfrm rot="0" flipH="0" flipV="0">
            <a:off x="742950" y="2924175"/>
            <a:ext cx="38100" cy="43815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220" name="" descr="{&quot;isTemplate&quot;:true,&quot;type&quot;:&quot;text&quot;}"/>
          <p:cNvSpPr txBox="1"/>
          <p:nvPr/>
        </p:nvSpPr>
        <p:spPr>
          <a:xfrm rot="0" flipH="0" flipV="0">
            <a:off x="971550" y="2647950"/>
            <a:ext cx="104775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61F32"/>
                </a:solidFill>
                <a:latin typeface="Arial"/>
                <a:ea typeface="Arial"/>
              </a:rPr>
              <a:t>同样是写一份方案</a:t>
            </a:r>
            <a:endParaRPr/>
          </a:p>
        </p:txBody>
      </p:sp>
      <p:sp>
        <p:nvSpPr>
          <p:cNvPr id="221" name="" descr="{&quot;isTemplate&quot;:true,&quot;type&quot;:&quot;text&quot;}"/>
          <p:cNvSpPr txBox="1"/>
          <p:nvPr/>
        </p:nvSpPr>
        <p:spPr>
          <a:xfrm rot="0" flipH="0" flipV="0">
            <a:off x="971550" y="2943225"/>
            <a:ext cx="10477500" cy="6858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一个人从打开空白文档开始，逐段敲到深夜；另一个人先想清楚</a:t>
            </a:r>
            <a:r>
              <a:rPr lang="en-US" sz="1500">
                <a:solidFill>
                  <a:srgbClr val="44546A"/>
                </a:solidFill>
                <a:latin typeface="Arial"/>
                <a:ea typeface="Arial"/>
              </a:rPr>
              <a:t>"</a:t>
            </a: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给谁看、要说服他什么、哪三句话最要紧</a:t>
            </a:r>
            <a:r>
              <a:rPr lang="en-US" sz="1500">
                <a:solidFill>
                  <a:srgbClr val="44546A"/>
                </a:solidFill>
                <a:latin typeface="Arial"/>
                <a:ea typeface="Arial"/>
              </a:rPr>
              <a:t>"</a:t>
            </a: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，把初稿交出去，然后集中精力改那三句话。交付时间不一样，但差距不在手速。</a:t>
            </a:r>
            <a:endParaRPr/>
          </a:p>
        </p:txBody>
      </p:sp>
      <p:sp>
        <p:nvSpPr>
          <p:cNvPr id="222" name=""/>
          <p:cNvSpPr/>
          <p:nvPr/>
        </p:nvSpPr>
        <p:spPr>
          <a:xfrm rot="0" flipH="0" flipV="0">
            <a:off x="533400" y="3933825"/>
            <a:ext cx="11125200" cy="1285875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p/>
        </p:txBody>
      </p:sp>
      <p:sp>
        <p:nvSpPr>
          <p:cNvPr id="223" name=""/>
          <p:cNvSpPr/>
          <p:nvPr/>
        </p:nvSpPr>
        <p:spPr>
          <a:xfrm rot="0" flipH="0" flipV="0">
            <a:off x="742950" y="4362450"/>
            <a:ext cx="38100" cy="43815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224" name="" descr="{&quot;isTemplate&quot;:true,&quot;type&quot;:&quot;text&quot;}"/>
          <p:cNvSpPr txBox="1"/>
          <p:nvPr/>
        </p:nvSpPr>
        <p:spPr>
          <a:xfrm rot="0" flipH="0" flipV="0">
            <a:off x="971550" y="4086225"/>
            <a:ext cx="104775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61F32"/>
                </a:solidFill>
                <a:latin typeface="Arial"/>
                <a:ea typeface="Arial"/>
              </a:rPr>
              <a:t>同样是做一份数据汇总</a:t>
            </a:r>
            <a:endParaRPr/>
          </a:p>
        </p:txBody>
      </p:sp>
      <p:sp>
        <p:nvSpPr>
          <p:cNvPr id="225" name="" descr="{&quot;isTemplate&quot;:true,&quot;type&quot;:&quot;text&quot;}"/>
          <p:cNvSpPr txBox="1"/>
          <p:nvPr/>
        </p:nvSpPr>
        <p:spPr>
          <a:xfrm rot="0" flipH="0" flipV="0">
            <a:off x="971550" y="4381500"/>
            <a:ext cx="10477500" cy="6858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一个人一格一格填、反复核对；另一个人先把</a:t>
            </a:r>
            <a:r>
              <a:rPr lang="en-US" sz="1500">
                <a:solidFill>
                  <a:srgbClr val="44546A"/>
                </a:solidFill>
                <a:latin typeface="Arial"/>
                <a:ea typeface="Arial"/>
              </a:rPr>
              <a:t>"</a:t>
            </a: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这份表要回答什么问题</a:t>
            </a:r>
            <a:r>
              <a:rPr lang="en-US" sz="1500">
                <a:solidFill>
                  <a:srgbClr val="44546A"/>
                </a:solidFill>
                <a:latin typeface="Arial"/>
                <a:ea typeface="Arial"/>
              </a:rPr>
              <a:t>"</a:t>
            </a: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想明白，让初版出来，自己只盯那几处最容易错的地方。</a:t>
            </a:r>
            <a:endParaRPr/>
          </a:p>
        </p:txBody>
      </p:sp>
      <p:sp>
        <p:nvSpPr>
          <p:cNvPr id="226" name=""/>
          <p:cNvSpPr/>
          <p:nvPr/>
        </p:nvSpPr>
        <p:spPr>
          <a:xfrm rot="0" flipH="0" flipV="0">
            <a:off x="533400" y="5372100"/>
            <a:ext cx="11125200" cy="619125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227" name="" descr="{&quot;isTemplate&quot;:true,&quot;type&quot;:&quot;text&quot;}"/>
          <p:cNvSpPr txBox="1"/>
          <p:nvPr/>
        </p:nvSpPr>
        <p:spPr>
          <a:xfrm rot="0" flipH="0" flipV="0">
            <a:off x="762000" y="5543550"/>
            <a:ext cx="106680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FFFFFF"/>
                </a:solidFill>
                <a:latin typeface="Arial"/>
                <a:ea typeface="Arial"/>
              </a:rPr>
              <a:t>技能没有作废，但它不再是你的护城河。</a:t>
            </a:r>
            <a:endParaRPr/>
          </a:p>
        </p:txBody>
      </p:sp>
      <p:sp>
        <p:nvSpPr>
          <p:cNvPr id="228" name="" descr="{&quot;isTemplate&quot;:true,&quot;type&quot;:&quot;text&quot;}"/>
          <p:cNvSpPr txBox="1"/>
          <p:nvPr/>
        </p:nvSpPr>
        <p:spPr>
          <a:xfrm rot="0" flipH="0" flipV="0">
            <a:off x="533400" y="6553200"/>
            <a:ext cx="13525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超级团队计划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·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员工专场</a:t>
            </a:r>
            <a:endParaRPr/>
          </a:p>
        </p:txBody>
      </p:sp>
      <p:sp>
        <p:nvSpPr>
          <p:cNvPr id="229" name="" descr="{&quot;isTemplate&quot;:true,&quot;type&quot;:&quot;text&quot;}"/>
          <p:cNvSpPr txBox="1"/>
          <p:nvPr/>
        </p:nvSpPr>
        <p:spPr>
          <a:xfrm rot="0" flipH="0" flipV="0">
            <a:off x="11277600" y="65532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06 / 14</a:t>
            </a:r>
            <a:endParaRPr/>
          </a:p>
        </p:txBody>
      </p:sp>
    </p:spTree>
  </p:cSld>
</p:sld>
</file>

<file path=ppt/slides/slide7.xml><?xml version="1.0" encoding="utf-8"?>
<p:sld xmlns:p="http://schemas.openxmlformats.org/presentationml/2006/main" xmlns:a="http://schemas.openxmlformats.org/drawingml/2006/main">
  <p:cSld>
    <p:spTree>
      <p:nvGrpSpPr>
        <p:cNvPr id="230" name="" descr="&lt;Slide style={{ width: 1280, height: 720, background: '#FFFFFF', flexDirection: 'column', padding: '0 56px', fontFamily: 'Arial, &quot;Microsoft YaHei&quot;, sans-serif' }}&gt;&#13;&#10;  &lt;Box style={{ height: 88, paddingTop: 44 }}&gt;&#13;&#10;    &lt;Text style={{ fontSize: 34, fontWeight: 'bold', color: '#061F32' }}&gt;转变二：从打字员，到导演&lt;/Text&gt;&#13;&#10;  &lt;/Box&gt;&#13;&#10;  &lt;Box style={{ height: 1, background: '#1A1A1A' }} /&gt;&#13;&#10;  &lt;Box style={{ flex: 1, flexDirection: 'column', justifyContent: 'center', gap: 22, paddingBottom: 8 }}&gt;&#13;&#10;    &lt;Text style={{ fontSize: 22, color: '#44546A', lineHeight: 1.5 }}&gt;同样是做一份东西，你的角色从「自己一笔一笔写」，变成「定好标准、验收结果」。&lt;/Text&gt;&#13;&#10;    &lt;Box style={{ flexDirection: 'row', gap: 20, paddingHorizontal: 8 }}&gt;&#13;&#10;      &lt;Text style={{ fontSize: 20, fontWeight: 'bold', color: '#808080', width: 140 }}&gt;干的活&lt;/Text&gt;&#13;&#10;      &lt;Text style={{ fontSize: 20, fontWeight: 'bold', color: '#808080', flex: 1 }}&gt;打字员的做法&lt;/Text&gt;&#13;&#10;      &lt;Text style={{ fontSize: 20, fontWeight: 'bold', color: '#08A6F6', flex: 1 }}&gt;导演的做法&lt;/Text&gt;&#13;&#10;    &lt;/Box&gt;&#13;&#10;    &lt;Box style={{ height: 1, background: '#E7E6E6' }} /&gt;&#13;&#10;    &lt;Box style={{ flexDirection: 'row', gap: 20, paddingHorizontal: 8 }}&gt;&#13;&#10;      &lt;Text style={{ fontSize: 22, fontWeight: 'bold', color: '#061F32', width: 140 }}&gt;写报告&lt;/Text&gt;&#13;&#10;      &lt;Text style={{ fontSize: 21, color: '#44546A', flex: 1, lineHeight: 1.45 }}&gt;自己憋字，一遍遍改&lt;/Text&gt;&#13;&#10;      &lt;Text style={{ fontSize: 21, fontWeight: 'bold', color: '#061F32', flex: 1, lineHeight: 1.45 }}&gt;说清要什么、给谁看，再挑毛病&lt;/Text&gt;&#13;&#10;    &lt;/Box&gt;&#13;&#10;    &lt;Box style={{ height: 1, background: '#E7E6E6' }} /&gt;&#13;&#10;    &lt;Box style={{ flexDirection: 'row', gap: 20, paddingHorizontal: 8 }}&gt;&#13;&#10;      &lt;Text style={{ fontSize: 22, fontWeight: 'bold', color: '#061F32', width: 140 }}&gt;做表格&lt;/Text&gt;&#13;&#10;      &lt;Text style={{ fontSize: 21, color: '#44546A', flex: 1, lineHeight: 1.45 }}&gt;一个格子一个格子填&lt;/Text&gt;&#13;&#10;      &lt;Text style={{ fontSize: 21, fontWeight: 'bold', color: '#061F32', flex: 1, lineHeight: 1.45 }}&gt;把数据交出去，核对结果对不对&lt;/Text&gt;&#13;&#10;    &lt;/Box&gt;&#13;&#10;    &lt;Box style={{ height: 1, background: '#E7E6E6' }} /&gt;&#13;&#10;    &lt;Box style={{ flexDirection: 'row', gap: 20, paddingHorizontal: 8 }}&gt;&#13;&#10;      &lt;Text style={{ fontSize: 22, fontWeight: 'bold', color: '#061F32', width: 140 }}&gt;做一张图&lt;/Text&gt;&#13;&#10;      &lt;Text style={{ fontSize: 21, color: '#44546A', flex: 1, lineHeight: 1.45 }}&gt;等排期，改一版再等&lt;/Text&gt;&#13;&#10;      &lt;Text style={{ fontSize: 21, fontWeight: 'bold', color: '#061F32', flex: 1, lineHeight: 1.45 }}&gt;描述你要的样子，从几版里挑&lt;/Text&gt;&#13;&#10;    &lt;/Box&gt;&#13;&#10;    &lt;Box style={{ height: 1, background: '#E7E6E6' }} /&gt;&#13;&#10;    &lt;Box style={{ background: '#061F32', padding: '18px 26px', marginTop: 4 }}&gt;&#13;&#10;      &lt;Text style={{ fontSize: 24, fontWeight: 'bold', color: '#FFFFFF' }}&gt;导演不自己上台演，但片子的好坏，最后算在导演头上。&lt;/Text&gt;&#13;&#10;    &lt;/Box&gt;&#13;&#10;  &lt;/Box&gt;&#13;&#10;  &lt;Box style={{ height: 56, flexDirection: 'row', justifyContent: 'flex-end', alignItems: 'center' }}&gt;&#13;&#10;    &lt;Text style={{ fontSize: 13, color: '#808080' }}&gt;07 / 14&lt;/Text&gt;&#13;&#10;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32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转变二：从打字员，到导演</a:t>
            </a:r>
            <a:endParaRPr/>
          </a:p>
        </p:txBody>
      </p:sp>
      <p:sp>
        <p:nvSpPr>
          <p:cNvPr id="233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234" name="" descr="{&quot;isTemplate&quot;:true,&quot;type&quot;:&quot;text&quot;}"/>
          <p:cNvSpPr txBox="1"/>
          <p:nvPr/>
        </p:nvSpPr>
        <p:spPr>
          <a:xfrm rot="0" flipH="0" flipV="0">
            <a:off x="533400" y="1428750"/>
            <a:ext cx="11125200" cy="3810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同样是做一份东西，你的角色从「自己一笔一笔写」，变成「定好标准、验收结果」。</a:t>
            </a:r>
            <a:endParaRPr/>
          </a:p>
        </p:txBody>
      </p:sp>
      <p:sp>
        <p:nvSpPr>
          <p:cNvPr id="235" name="" descr="{&quot;isTemplate&quot;:true,&quot;type&quot;:&quot;text&quot;}"/>
          <p:cNvSpPr txBox="1"/>
          <p:nvPr/>
        </p:nvSpPr>
        <p:spPr>
          <a:xfrm rot="0" flipH="0" flipV="0">
            <a:off x="533400" y="2019300"/>
            <a:ext cx="13335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808080"/>
                </a:solidFill>
                <a:latin typeface="Arial"/>
                <a:ea typeface="Arial"/>
              </a:rPr>
              <a:t>干的活</a:t>
            </a:r>
            <a:endParaRPr/>
          </a:p>
        </p:txBody>
      </p:sp>
      <p:sp>
        <p:nvSpPr>
          <p:cNvPr id="236" name="" descr="{&quot;isTemplate&quot;:true,&quot;type&quot;:&quot;text&quot;}"/>
          <p:cNvSpPr txBox="1"/>
          <p:nvPr/>
        </p:nvSpPr>
        <p:spPr>
          <a:xfrm rot="0" flipH="0" flipV="0">
            <a:off x="2057400" y="2019300"/>
            <a:ext cx="47053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808080"/>
                </a:solidFill>
                <a:latin typeface="Arial"/>
                <a:ea typeface="Arial"/>
              </a:rPr>
              <a:t>打字员的做法</a:t>
            </a:r>
            <a:endParaRPr/>
          </a:p>
        </p:txBody>
      </p:sp>
      <p:sp>
        <p:nvSpPr>
          <p:cNvPr id="237" name="" descr="{&quot;isTemplate&quot;:true,&quot;type&quot;:&quot;text&quot;}"/>
          <p:cNvSpPr txBox="1"/>
          <p:nvPr/>
        </p:nvSpPr>
        <p:spPr>
          <a:xfrm rot="0" flipH="0" flipV="0">
            <a:off x="6953250" y="2019300"/>
            <a:ext cx="47053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8A6F6"/>
                </a:solidFill>
                <a:latin typeface="Arial"/>
                <a:ea typeface="Arial"/>
              </a:rPr>
              <a:t>导演的做法</a:t>
            </a:r>
            <a:endParaRPr/>
          </a:p>
        </p:txBody>
      </p:sp>
      <p:sp>
        <p:nvSpPr>
          <p:cNvPr id="238" name=""/>
          <p:cNvSpPr/>
          <p:nvPr/>
        </p:nvSpPr>
        <p:spPr>
          <a:xfrm rot="0" flipH="0" flipV="0">
            <a:off x="533400" y="2457450"/>
            <a:ext cx="11125200" cy="9525"/>
          </a:xfrm>
          <a:prstGeom prst="rect">
            <a:avLst/>
          </a:prstGeom>
          <a:solidFill>
            <a:srgbClr val="E7E6E6"/>
          </a:solidFill>
          <a:ln/>
        </p:spPr>
        <p:txBody>
          <a:bodyPr/>
          <a:p/>
        </p:txBody>
      </p:sp>
      <p:sp>
        <p:nvSpPr>
          <p:cNvPr id="239" name="" descr="{&quot;isTemplate&quot;:true,&quot;type&quot;:&quot;text&quot;}"/>
          <p:cNvSpPr txBox="1"/>
          <p:nvPr/>
        </p:nvSpPr>
        <p:spPr>
          <a:xfrm rot="0" flipH="0" flipV="0">
            <a:off x="533400" y="2676525"/>
            <a:ext cx="1333500" cy="3524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61F32"/>
                </a:solidFill>
                <a:latin typeface="Arial"/>
                <a:ea typeface="Arial"/>
              </a:rPr>
              <a:t>写报告</a:t>
            </a:r>
            <a:endParaRPr/>
          </a:p>
        </p:txBody>
      </p:sp>
      <p:sp>
        <p:nvSpPr>
          <p:cNvPr id="240" name="" descr="{&quot;isTemplate&quot;:true,&quot;type&quot;:&quot;text&quot;}"/>
          <p:cNvSpPr txBox="1"/>
          <p:nvPr/>
        </p:nvSpPr>
        <p:spPr>
          <a:xfrm rot="0" flipH="0" flipV="0">
            <a:off x="2057400" y="2676525"/>
            <a:ext cx="4705350" cy="35242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自己憋字，一遍遍改</a:t>
            </a:r>
            <a:endParaRPr/>
          </a:p>
        </p:txBody>
      </p:sp>
      <p:sp>
        <p:nvSpPr>
          <p:cNvPr id="241" name="" descr="{&quot;isTemplate&quot;:true,&quot;type&quot;:&quot;text&quot;}"/>
          <p:cNvSpPr txBox="1"/>
          <p:nvPr/>
        </p:nvSpPr>
        <p:spPr>
          <a:xfrm rot="0" flipH="0" flipV="0">
            <a:off x="6953250" y="2676525"/>
            <a:ext cx="4705350" cy="35242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75" b="1">
                <a:solidFill>
                  <a:srgbClr val="061F32"/>
                </a:solidFill>
                <a:latin typeface="Arial"/>
                <a:ea typeface="Arial"/>
              </a:rPr>
              <a:t>说清要什么、给谁看，再挑毛病</a:t>
            </a:r>
            <a:endParaRPr/>
          </a:p>
        </p:txBody>
      </p:sp>
      <p:sp>
        <p:nvSpPr>
          <p:cNvPr id="242" name=""/>
          <p:cNvSpPr/>
          <p:nvPr/>
        </p:nvSpPr>
        <p:spPr>
          <a:xfrm rot="0" flipH="0" flipV="0">
            <a:off x="533400" y="3238500"/>
            <a:ext cx="11125200" cy="9525"/>
          </a:xfrm>
          <a:prstGeom prst="rect">
            <a:avLst/>
          </a:prstGeom>
          <a:solidFill>
            <a:srgbClr val="E7E6E6"/>
          </a:solidFill>
          <a:ln/>
        </p:spPr>
        <p:txBody>
          <a:bodyPr/>
          <a:p/>
        </p:txBody>
      </p:sp>
      <p:sp>
        <p:nvSpPr>
          <p:cNvPr id="243" name="" descr="{&quot;isTemplate&quot;:true,&quot;type&quot;:&quot;text&quot;}"/>
          <p:cNvSpPr txBox="1"/>
          <p:nvPr/>
        </p:nvSpPr>
        <p:spPr>
          <a:xfrm rot="0" flipH="0" flipV="0">
            <a:off x="533400" y="3457575"/>
            <a:ext cx="1333500" cy="3524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61F32"/>
                </a:solidFill>
                <a:latin typeface="Arial"/>
                <a:ea typeface="Arial"/>
              </a:rPr>
              <a:t>做表格</a:t>
            </a:r>
            <a:endParaRPr/>
          </a:p>
        </p:txBody>
      </p:sp>
      <p:sp>
        <p:nvSpPr>
          <p:cNvPr id="244" name="" descr="{&quot;isTemplate&quot;:true,&quot;type&quot;:&quot;text&quot;}"/>
          <p:cNvSpPr txBox="1"/>
          <p:nvPr/>
        </p:nvSpPr>
        <p:spPr>
          <a:xfrm rot="0" flipH="0" flipV="0">
            <a:off x="2057400" y="3457575"/>
            <a:ext cx="4705350" cy="35242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一个格子一个格子填</a:t>
            </a:r>
            <a:endParaRPr/>
          </a:p>
        </p:txBody>
      </p:sp>
      <p:sp>
        <p:nvSpPr>
          <p:cNvPr id="245" name="" descr="{&quot;isTemplate&quot;:true,&quot;type&quot;:&quot;text&quot;}"/>
          <p:cNvSpPr txBox="1"/>
          <p:nvPr/>
        </p:nvSpPr>
        <p:spPr>
          <a:xfrm rot="0" flipH="0" flipV="0">
            <a:off x="6953250" y="3457575"/>
            <a:ext cx="4705350" cy="35242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75" b="1">
                <a:solidFill>
                  <a:srgbClr val="061F32"/>
                </a:solidFill>
                <a:latin typeface="Arial"/>
                <a:ea typeface="Arial"/>
              </a:rPr>
              <a:t>把数据交出去，核对结果对不对</a:t>
            </a:r>
            <a:endParaRPr/>
          </a:p>
        </p:txBody>
      </p:sp>
      <p:sp>
        <p:nvSpPr>
          <p:cNvPr id="246" name=""/>
          <p:cNvSpPr/>
          <p:nvPr/>
        </p:nvSpPr>
        <p:spPr>
          <a:xfrm rot="0" flipH="0" flipV="0">
            <a:off x="533400" y="4019550"/>
            <a:ext cx="11125200" cy="9525"/>
          </a:xfrm>
          <a:prstGeom prst="rect">
            <a:avLst/>
          </a:prstGeom>
          <a:solidFill>
            <a:srgbClr val="E7E6E6"/>
          </a:solidFill>
          <a:ln/>
        </p:spPr>
        <p:txBody>
          <a:bodyPr/>
          <a:p/>
        </p:txBody>
      </p:sp>
      <p:sp>
        <p:nvSpPr>
          <p:cNvPr id="247" name="" descr="{&quot;isTemplate&quot;:true,&quot;type&quot;:&quot;text&quot;}"/>
          <p:cNvSpPr txBox="1"/>
          <p:nvPr/>
        </p:nvSpPr>
        <p:spPr>
          <a:xfrm rot="0" flipH="0" flipV="0">
            <a:off x="533400" y="4238625"/>
            <a:ext cx="1333500" cy="3524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61F32"/>
                </a:solidFill>
                <a:latin typeface="Arial"/>
                <a:ea typeface="Arial"/>
              </a:rPr>
              <a:t>做一张图</a:t>
            </a:r>
            <a:endParaRPr/>
          </a:p>
        </p:txBody>
      </p:sp>
      <p:sp>
        <p:nvSpPr>
          <p:cNvPr id="248" name="" descr="{&quot;isTemplate&quot;:true,&quot;type&quot;:&quot;text&quot;}"/>
          <p:cNvSpPr txBox="1"/>
          <p:nvPr/>
        </p:nvSpPr>
        <p:spPr>
          <a:xfrm rot="0" flipH="0" flipV="0">
            <a:off x="2057400" y="4238625"/>
            <a:ext cx="4705350" cy="35242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等排期，改一版再等</a:t>
            </a:r>
            <a:endParaRPr/>
          </a:p>
        </p:txBody>
      </p:sp>
      <p:sp>
        <p:nvSpPr>
          <p:cNvPr id="249" name="" descr="{&quot;isTemplate&quot;:true,&quot;type&quot;:&quot;text&quot;}"/>
          <p:cNvSpPr txBox="1"/>
          <p:nvPr/>
        </p:nvSpPr>
        <p:spPr>
          <a:xfrm rot="0" flipH="0" flipV="0">
            <a:off x="6953250" y="4238625"/>
            <a:ext cx="4705350" cy="35242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75" b="1">
                <a:solidFill>
                  <a:srgbClr val="061F32"/>
                </a:solidFill>
                <a:latin typeface="Arial"/>
                <a:ea typeface="Arial"/>
              </a:rPr>
              <a:t>描述你要的样子，从几版里挑</a:t>
            </a:r>
            <a:endParaRPr/>
          </a:p>
        </p:txBody>
      </p:sp>
      <p:sp>
        <p:nvSpPr>
          <p:cNvPr id="250" name=""/>
          <p:cNvSpPr/>
          <p:nvPr/>
        </p:nvSpPr>
        <p:spPr>
          <a:xfrm rot="0" flipH="0" flipV="0">
            <a:off x="533400" y="4800600"/>
            <a:ext cx="11125200" cy="9525"/>
          </a:xfrm>
          <a:prstGeom prst="rect">
            <a:avLst/>
          </a:prstGeom>
          <a:solidFill>
            <a:srgbClr val="E7E6E6"/>
          </a:solidFill>
          <a:ln/>
        </p:spPr>
        <p:txBody>
          <a:bodyPr/>
          <a:p/>
        </p:txBody>
      </p:sp>
      <p:sp>
        <p:nvSpPr>
          <p:cNvPr id="251" name=""/>
          <p:cNvSpPr/>
          <p:nvPr/>
        </p:nvSpPr>
        <p:spPr>
          <a:xfrm rot="0" flipH="0" flipV="0">
            <a:off x="533400" y="5057775"/>
            <a:ext cx="11125200" cy="619125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252" name="" descr="{&quot;isTemplate&quot;:true,&quot;type&quot;:&quot;text&quot;}"/>
          <p:cNvSpPr txBox="1"/>
          <p:nvPr/>
        </p:nvSpPr>
        <p:spPr>
          <a:xfrm rot="0" flipH="0" flipV="0">
            <a:off x="781050" y="5229225"/>
            <a:ext cx="106299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FFFFFF"/>
                </a:solidFill>
                <a:latin typeface="Arial"/>
                <a:ea typeface="Arial"/>
              </a:rPr>
              <a:t>导演不自己上台演，但片子的好坏，最后算在导演头上。</a:t>
            </a:r>
            <a:endParaRPr/>
          </a:p>
        </p:txBody>
      </p:sp>
      <p:sp>
        <p:nvSpPr>
          <p:cNvPr id="253" name="" descr="{&quot;isTemplate&quot;:true,&quot;type&quot;:&quot;text&quot;}"/>
          <p:cNvSpPr txBox="1"/>
          <p:nvPr/>
        </p:nvSpPr>
        <p:spPr>
          <a:xfrm rot="0" flipH="0" flipV="0">
            <a:off x="11277600" y="65151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07 / 14</a:t>
            </a:r>
            <a:endParaRPr/>
          </a:p>
        </p:txBody>
      </p:sp>
    </p:spTree>
  </p:cSld>
</p:sld>
</file>

<file path=ppt/slides/slide8.xml><?xml version="1.0" encoding="utf-8"?>
<p:sld xmlns:p="http://schemas.openxmlformats.org/presentationml/2006/main" xmlns:a="http://schemas.openxmlformats.org/drawingml/2006/main">
  <p:cSld>
    <p:spTree>
      <p:nvGrpSpPr>
        <p:cNvPr id="254" name="" descr="&lt;Slide style={{ width: 1280, height: 720, background: '#FFFFFF', flexDirection: 'column', padding: '0 56px', fontFamily: 'Arial, &quot;Microsoft YaHei&quot;, sans-serif' }}&gt;&#13;&#10;  &lt;Box style={{ height: 88, paddingTop: 44 }}&gt;&#13;&#10;    &lt;Text style={{ fontSize: 34, fontWeight: 'bold', color: '#061F32' }}&gt;转变三：从单兵，到带队&lt;/Text&gt;&#13;&#10;  &lt;/Box&gt;&#13;&#10;  &lt;Box style={{ height: 1, background: '#1A1A1A' }} /&gt;&#13;&#10;  &lt;Box style={{ flex: 1, flexDirection: 'row', gap: 36, paddingTop: 20, paddingBottom: 16 }}&gt;&#13;&#10;    &lt;Box style={{ width: '46%', flexDirection: 'column', gap: 14 }}&gt;&#13;&#10;      &lt;Text style={{ fontSize: 22, fontWeight: 'bold', color: '#808080' }}&gt;以前 · 一个人干一件事&lt;/Text&gt;&#13;&#10;      &lt;Box style={{ flexDirection: 'column', gap: 10 }}&gt;&#13;&#10;        &lt;Box style={{ flexDirection: 'row', alignItems: 'center', gap: 12 }}&gt;&#13;&#10;          &lt;Box style={{ width: 56, height: 56, background: '#808080', justifyContent: 'center', alignItems: 'center' }}&gt;&#13;&#10;            &lt;Text style={{ fontSize: 16, color: '#FFFFFF' }}&gt;你&lt;/Text&gt;&#13;&#10;          &lt;/Box&gt;&#13;&#10;          &lt;Box style={{ width: 40, height: 2, background: '#808080' }} /&gt;&#13;&#10;          &lt;Box style={{ width: 120, height: 56, background: '#E7E6E6', justifyContent: 'center', alignItems: 'center' }}&gt;&#13;&#10;            &lt;Text style={{ fontSize: 16, color: '#44546A' }}&gt;一件事&lt;/Text&gt;&#13;&#10;          &lt;/Box&gt;&#13;&#10;        &lt;/Box&gt;&#13;&#10;        &lt;Text style={{ fontSize: 21, color: '#44546A', lineHeight: 1.5 }}&gt;做完这件，再做下一件。一天就那么多小时，产能有天花板，加班也顶不上去。&lt;/Text&gt;&#13;&#10;      &lt;/Box&gt;&#13;&#10;    &lt;/Box&gt;&#13;&#10;    &lt;Box style={{ width: 1, background: '#E7E6E6' }} /&gt;&#13;&#10;    &lt;Box style={{ flex: 1, flexDirection: 'column', gap: 14 }}&gt;&#13;&#10;      &lt;Text style={{ fontSize: 22, fontWeight: 'bold', color: '#08A6F6' }}&gt;现在 · 一个人带一队活&lt;/Text&gt;&#13;&#10;      &lt;Box style={{ flexDirection: 'row', alignItems: 'center', gap: 12 }}&gt;&#13;&#10;        &lt;Box style={{ width: 56, height: 56, background: '#061F32', justifyContent: 'center', alignItems: 'center' }}&gt;&#13;&#10;          &lt;Text style={{ fontSize: 16, color: '#FFFFFF' }}&gt;你&lt;/Text&gt;&#13;&#10;        &lt;/Box&gt;&#13;&#10;        &lt;Box style={{ width: 40, height: 2, background: '#08A6F6' }} /&gt;&#13;&#10;        &lt;Box style={{ flex: 1, flexDirection: 'column', gap: 8 }}&gt;&#13;&#10;          &lt;Box style={{ flexDirection: 'row', gap: 8 }}&gt;&#13;&#10;            &lt;Box style={{ flex: 1, height: 24, background: '#08A6F6' }} /&gt;&#13;&#10;            &lt;Box style={{ flex: 1, height: 24, background: '#08A6F6', opacity: 0.7 }} /&gt;&#13;&#10;            &lt;Box style={{ flex: 1, height: 24, background: '#08A6F6', opacity: 0.45 }} /&gt;&#13;&#10;          &lt;/Box&gt;&#13;&#10;          &lt;Box style={{ flexDirection: 'row', gap: 8 }}&gt;&#13;&#10;            &lt;Box style={{ flex: 1, height: 24, background: '#08A6F6', opacity: 0.45 }} /&gt;&#13;&#10;            &lt;Box style={{ flex: 1, height: 24, background: '#08A6F6', opacity: 0.7 }} /&gt;&#13;&#10;            &lt;Box style={{ flex: 1, height: 24, background: '#08A6F6' }} /&gt;&#13;&#10;          &lt;/Box&gt;&#13;&#10;        &lt;/Box&gt;&#13;&#10;      &lt;/Box&gt;&#13;&#10;      &lt;Text style={{ fontSize: 21, color: '#44546A', lineHeight: 1.5 }}&gt;几件事同时往前推，你做的是定义、抽查、拍板。这不是让你更累，是把重复劳动交出去，把时间还给你。&lt;/Text&gt;&#13;&#10;    &lt;/Box&gt;&#13;&#10;  &lt;/Box&gt;&#13;&#10;  &lt;Box style={{ height: 56, flexDirection: 'row', justifyContent: 'space-between', alignItems: 'center' }}&gt;&#13;&#10;    &lt;Text style={{ fontSize: 20, color: '#061F32', fontWeight: 'bold' }}&gt;你带的不一定是人，也可能是几个替你干活的智能体。&lt;/Text&gt;&#13;&#10;    &lt;Text style={{ fontSize: 13, color: '#808080' }}&gt;08 / 14&lt;/Text&gt;&#13;&#10;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56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转变三：从单兵，到带队</a:t>
            </a:r>
            <a:endParaRPr/>
          </a:p>
        </p:txBody>
      </p:sp>
      <p:sp>
        <p:nvSpPr>
          <p:cNvPr id="257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258" name="" descr="{&quot;isTemplate&quot;:true,&quot;type&quot;:&quot;text&quot;}"/>
          <p:cNvSpPr txBox="1"/>
          <p:nvPr/>
        </p:nvSpPr>
        <p:spPr>
          <a:xfrm rot="0" flipH="0" flipV="0">
            <a:off x="533400" y="1038225"/>
            <a:ext cx="511492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808080"/>
                </a:solidFill>
                <a:latin typeface="Arial"/>
                <a:ea typeface="Arial"/>
              </a:rPr>
              <a:t>以前</a:t>
            </a:r>
            <a:r>
              <a:rPr lang="en-US" sz="1650" b="1">
                <a:solidFill>
                  <a:srgbClr val="808080"/>
                </a:solidFill>
                <a:latin typeface="Arial"/>
                <a:ea typeface="Arial"/>
              </a:rPr>
              <a:t> · </a:t>
            </a:r>
            <a:r>
              <a:rPr lang="zh-CN" sz="1650" b="1">
                <a:solidFill>
                  <a:srgbClr val="808080"/>
                </a:solidFill>
                <a:latin typeface="Arial"/>
                <a:ea typeface="Arial"/>
              </a:rPr>
              <a:t>一个人干一件事</a:t>
            </a:r>
            <a:endParaRPr/>
          </a:p>
        </p:txBody>
      </p:sp>
      <p:sp>
        <p:nvSpPr>
          <p:cNvPr id="259" name=""/>
          <p:cNvSpPr/>
          <p:nvPr/>
        </p:nvSpPr>
        <p:spPr>
          <a:xfrm rot="0" flipH="0" flipV="0">
            <a:off x="533400" y="1428750"/>
            <a:ext cx="533400" cy="533400"/>
          </a:xfrm>
          <a:prstGeom prst="rect">
            <a:avLst/>
          </a:prstGeom>
          <a:solidFill>
            <a:srgbClr val="808080"/>
          </a:solidFill>
          <a:ln/>
        </p:spPr>
        <p:txBody>
          <a:bodyPr/>
          <a:p/>
        </p:txBody>
      </p:sp>
      <p:sp>
        <p:nvSpPr>
          <p:cNvPr id="260" name="" descr="{&quot;isTemplate&quot;:true,&quot;type&quot;:&quot;text&quot;}"/>
          <p:cNvSpPr txBox="1"/>
          <p:nvPr/>
        </p:nvSpPr>
        <p:spPr>
          <a:xfrm rot="0" flipH="0" flipV="0">
            <a:off x="723900" y="1600200"/>
            <a:ext cx="1524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FFFFFF"/>
                </a:solidFill>
                <a:latin typeface="Arial"/>
                <a:ea typeface="Arial"/>
              </a:rPr>
              <a:t>你</a:t>
            </a:r>
            <a:endParaRPr/>
          </a:p>
        </p:txBody>
      </p:sp>
      <p:sp>
        <p:nvSpPr>
          <p:cNvPr id="261" name=""/>
          <p:cNvSpPr/>
          <p:nvPr/>
        </p:nvSpPr>
        <p:spPr>
          <a:xfrm rot="0" flipH="0" flipV="0">
            <a:off x="1181100" y="1685925"/>
            <a:ext cx="381000" cy="19050"/>
          </a:xfrm>
          <a:prstGeom prst="rect">
            <a:avLst/>
          </a:prstGeom>
          <a:solidFill>
            <a:srgbClr val="808080"/>
          </a:solidFill>
          <a:ln/>
        </p:spPr>
        <p:txBody>
          <a:bodyPr/>
          <a:p/>
        </p:txBody>
      </p:sp>
      <p:sp>
        <p:nvSpPr>
          <p:cNvPr id="262" name=""/>
          <p:cNvSpPr/>
          <p:nvPr/>
        </p:nvSpPr>
        <p:spPr>
          <a:xfrm rot="0" flipH="0" flipV="0">
            <a:off x="1676400" y="1428750"/>
            <a:ext cx="1143000" cy="533400"/>
          </a:xfrm>
          <a:prstGeom prst="rect">
            <a:avLst/>
          </a:prstGeom>
          <a:solidFill>
            <a:srgbClr val="E7E6E6"/>
          </a:solidFill>
          <a:ln/>
        </p:spPr>
        <p:txBody>
          <a:bodyPr/>
          <a:p/>
        </p:txBody>
      </p:sp>
      <p:sp>
        <p:nvSpPr>
          <p:cNvPr id="263" name="" descr="{&quot;isTemplate&quot;:true,&quot;type&quot;:&quot;text&quot;}"/>
          <p:cNvSpPr txBox="1"/>
          <p:nvPr/>
        </p:nvSpPr>
        <p:spPr>
          <a:xfrm rot="0" flipH="0" flipV="0">
            <a:off x="2019300" y="1600200"/>
            <a:ext cx="4572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44546A"/>
                </a:solidFill>
                <a:latin typeface="Arial"/>
                <a:ea typeface="Arial"/>
              </a:rPr>
              <a:t>一件事</a:t>
            </a:r>
            <a:endParaRPr/>
          </a:p>
        </p:txBody>
      </p:sp>
      <p:sp>
        <p:nvSpPr>
          <p:cNvPr id="264" name="" descr="{&quot;isTemplate&quot;:true,&quot;type&quot;:&quot;text&quot;}"/>
          <p:cNvSpPr txBox="1"/>
          <p:nvPr/>
        </p:nvSpPr>
        <p:spPr>
          <a:xfrm rot="0" flipH="0" flipV="0">
            <a:off x="533400" y="2057400"/>
            <a:ext cx="5114925" cy="7239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做完这件，再做下一件。一天就那么多小时，产能有天花板，加班也顶不上去。</a:t>
            </a:r>
            <a:endParaRPr/>
          </a:p>
        </p:txBody>
      </p:sp>
      <p:sp>
        <p:nvSpPr>
          <p:cNvPr id="265" name=""/>
          <p:cNvSpPr/>
          <p:nvPr/>
        </p:nvSpPr>
        <p:spPr>
          <a:xfrm rot="0" flipH="0" flipV="0">
            <a:off x="5991225" y="1038225"/>
            <a:ext cx="9525" cy="5133975"/>
          </a:xfrm>
          <a:prstGeom prst="rect">
            <a:avLst/>
          </a:prstGeom>
          <a:solidFill>
            <a:srgbClr val="E7E6E6"/>
          </a:solidFill>
          <a:ln/>
        </p:spPr>
        <p:txBody>
          <a:bodyPr/>
          <a:p/>
        </p:txBody>
      </p:sp>
      <p:sp>
        <p:nvSpPr>
          <p:cNvPr id="266" name="" descr="{&quot;isTemplate&quot;:true,&quot;type&quot;:&quot;text&quot;}"/>
          <p:cNvSpPr txBox="1"/>
          <p:nvPr/>
        </p:nvSpPr>
        <p:spPr>
          <a:xfrm rot="0" flipH="0" flipV="0">
            <a:off x="6343650" y="1038225"/>
            <a:ext cx="53149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8A6F6"/>
                </a:solidFill>
                <a:latin typeface="Arial"/>
                <a:ea typeface="Arial"/>
              </a:rPr>
              <a:t>现在</a:t>
            </a:r>
            <a:r>
              <a:rPr lang="en-US" sz="1650" b="1">
                <a:solidFill>
                  <a:srgbClr val="08A6F6"/>
                </a:solidFill>
                <a:latin typeface="Arial"/>
                <a:ea typeface="Arial"/>
              </a:rPr>
              <a:t> · </a:t>
            </a:r>
            <a:r>
              <a:rPr lang="zh-CN" sz="1650" b="1">
                <a:solidFill>
                  <a:srgbClr val="08A6F6"/>
                </a:solidFill>
                <a:latin typeface="Arial"/>
                <a:ea typeface="Arial"/>
              </a:rPr>
              <a:t>一个人带一队活</a:t>
            </a:r>
            <a:endParaRPr/>
          </a:p>
        </p:txBody>
      </p:sp>
      <p:sp>
        <p:nvSpPr>
          <p:cNvPr id="267" name=""/>
          <p:cNvSpPr/>
          <p:nvPr/>
        </p:nvSpPr>
        <p:spPr>
          <a:xfrm rot="0" flipH="0" flipV="0">
            <a:off x="6343650" y="1428750"/>
            <a:ext cx="533400" cy="53340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268" name="" descr="{&quot;isTemplate&quot;:true,&quot;type&quot;:&quot;text&quot;}"/>
          <p:cNvSpPr txBox="1"/>
          <p:nvPr/>
        </p:nvSpPr>
        <p:spPr>
          <a:xfrm rot="0" flipH="0" flipV="0">
            <a:off x="6534150" y="1600200"/>
            <a:ext cx="1524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FFFFFF"/>
                </a:solidFill>
                <a:latin typeface="Arial"/>
                <a:ea typeface="Arial"/>
              </a:rPr>
              <a:t>你</a:t>
            </a:r>
            <a:endParaRPr/>
          </a:p>
        </p:txBody>
      </p:sp>
      <p:sp>
        <p:nvSpPr>
          <p:cNvPr id="269" name=""/>
          <p:cNvSpPr/>
          <p:nvPr/>
        </p:nvSpPr>
        <p:spPr>
          <a:xfrm rot="0" flipH="0" flipV="0">
            <a:off x="6991350" y="1685925"/>
            <a:ext cx="381000" cy="1905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270" name=""/>
          <p:cNvSpPr/>
          <p:nvPr/>
        </p:nvSpPr>
        <p:spPr>
          <a:xfrm rot="0" flipH="0" flipV="0">
            <a:off x="7486650" y="1428750"/>
            <a:ext cx="1343025" cy="22860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271" name=""/>
          <p:cNvSpPr/>
          <p:nvPr/>
        </p:nvSpPr>
        <p:spPr>
          <a:xfrm rot="0" flipH="0" flipV="0">
            <a:off x="10315575" y="1733550"/>
            <a:ext cx="1343025" cy="22860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272" name="" descr="{&quot;isTemplate&quot;:true,&quot;type&quot;:&quot;text&quot;}"/>
          <p:cNvSpPr txBox="1"/>
          <p:nvPr/>
        </p:nvSpPr>
        <p:spPr>
          <a:xfrm rot="0" flipH="0" flipV="0">
            <a:off x="6343650" y="2095500"/>
            <a:ext cx="5314950" cy="7239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几件事同时往前推，你做的是定义、抽查、拍板。这不是让你更累，是把重复劳动交出去，把时间还给你。</a:t>
            </a:r>
            <a:endParaRPr/>
          </a:p>
        </p:txBody>
      </p:sp>
      <p:sp>
        <p:nvSpPr>
          <p:cNvPr id="273" name="" descr="{&quot;isTemplate&quot;:true,&quot;type&quot;:&quot;text&quot;}"/>
          <p:cNvSpPr txBox="1"/>
          <p:nvPr/>
        </p:nvSpPr>
        <p:spPr>
          <a:xfrm rot="0" flipH="0" flipV="0">
            <a:off x="533400" y="6477000"/>
            <a:ext cx="45720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61F32"/>
                </a:solidFill>
                <a:latin typeface="Arial"/>
                <a:ea typeface="Arial"/>
              </a:rPr>
              <a:t>你带的不一定是人，也可能是几个替你干活的智能体。</a:t>
            </a:r>
            <a:endParaRPr/>
          </a:p>
        </p:txBody>
      </p:sp>
      <p:sp>
        <p:nvSpPr>
          <p:cNvPr id="274" name="" descr="{&quot;isTemplate&quot;:true,&quot;type&quot;:&quot;text&quot;}"/>
          <p:cNvSpPr txBox="1"/>
          <p:nvPr/>
        </p:nvSpPr>
        <p:spPr>
          <a:xfrm rot="0" flipH="0" flipV="0">
            <a:off x="11277600" y="65151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08 / 14</a:t>
            </a:r>
            <a:endParaRPr/>
          </a:p>
        </p:txBody>
      </p:sp>
      <p:sp>
        <p:nvSpPr>
          <p:cNvPr id="275" name=""/>
          <p:cNvSpPr/>
          <p:nvPr/>
        </p:nvSpPr>
        <p:spPr>
          <a:xfrm rot="0" flipH="0" flipV="0">
            <a:off x="8905875" y="1428750"/>
            <a:ext cx="1333500" cy="228600"/>
          </a:xfrm>
          <a:prstGeom prst="rect">
            <a:avLst/>
          </a:prstGeom>
          <a:solidFill>
            <a:srgbClr val="08A6F6">
              <a:alpha val="70000"/>
            </a:srgbClr>
          </a:solidFill>
          <a:ln/>
        </p:spPr>
        <p:txBody>
          <a:bodyPr/>
          <a:p/>
        </p:txBody>
      </p:sp>
      <p:sp>
        <p:nvSpPr>
          <p:cNvPr id="276" name=""/>
          <p:cNvSpPr/>
          <p:nvPr/>
        </p:nvSpPr>
        <p:spPr>
          <a:xfrm rot="0" flipH="0" flipV="0">
            <a:off x="10315575" y="1428750"/>
            <a:ext cx="1343025" cy="228600"/>
          </a:xfrm>
          <a:prstGeom prst="rect">
            <a:avLst/>
          </a:prstGeom>
          <a:solidFill>
            <a:srgbClr val="08A6F6">
              <a:alpha val="45000"/>
            </a:srgbClr>
          </a:solidFill>
          <a:ln/>
        </p:spPr>
        <p:txBody>
          <a:bodyPr/>
          <a:p/>
        </p:txBody>
      </p:sp>
      <p:sp>
        <p:nvSpPr>
          <p:cNvPr id="277" name=""/>
          <p:cNvSpPr/>
          <p:nvPr/>
        </p:nvSpPr>
        <p:spPr>
          <a:xfrm rot="0" flipH="0" flipV="0">
            <a:off x="7486650" y="1733550"/>
            <a:ext cx="1343025" cy="228600"/>
          </a:xfrm>
          <a:prstGeom prst="rect">
            <a:avLst/>
          </a:prstGeom>
          <a:solidFill>
            <a:srgbClr val="08A6F6">
              <a:alpha val="45000"/>
            </a:srgbClr>
          </a:solidFill>
          <a:ln/>
        </p:spPr>
        <p:txBody>
          <a:bodyPr/>
          <a:p/>
        </p:txBody>
      </p:sp>
      <p:sp>
        <p:nvSpPr>
          <p:cNvPr id="278" name=""/>
          <p:cNvSpPr/>
          <p:nvPr/>
        </p:nvSpPr>
        <p:spPr>
          <a:xfrm rot="0" flipH="0" flipV="0">
            <a:off x="8905875" y="1733550"/>
            <a:ext cx="1333500" cy="228600"/>
          </a:xfrm>
          <a:prstGeom prst="rect">
            <a:avLst/>
          </a:prstGeom>
          <a:solidFill>
            <a:srgbClr val="08A6F6">
              <a:alpha val="70000"/>
            </a:srgbClr>
          </a:solidFill>
          <a:ln/>
        </p:spPr>
        <p:txBody>
          <a:bodyPr/>
          <a:p/>
        </p:txBody>
      </p:sp>
    </p:spTree>
  </p:cSld>
</p:sld>
</file>

<file path=ppt/slides/slide9.xml><?xml version="1.0" encoding="utf-8"?>
<p:sld xmlns:p="http://schemas.openxmlformats.org/presentationml/2006/main" xmlns:a="http://schemas.openxmlformats.org/drawingml/2006/main">
  <p:cSld>
    <p:spTree>
      <p:nvGrpSpPr>
        <p:cNvPr id="279" name="" descr="&lt;Slide style={{ width: 1280, height: 720, background: '#FFFFFF', flexDirection: 'column', padding: '0 56px', fontFamily: 'Arial, &quot;Microsoft YaHei&quot;, sans-serif' }}&gt;&#13;&#10;  &lt;Box style={{ height: 88, paddingTop: 44 }}&gt;&#13;&#10;    &lt;Text style={{ fontSize: 34, fontWeight: 'bold', color: '#061F32' }}&gt;什么在贬值，什么在升值&lt;/Text&gt;&#13;&#10;  &lt;/Box&gt;&#13;&#10;  &lt;Box style={{ height: 1, background: '#1A1A1A' }} /&gt;&#13;&#10;  &lt;Box style={{ flex: 1, flexDirection: 'row', gap: 32, paddingTop: 24, paddingBottom: 16 }}&gt;&#13;&#10;    &lt;Box style={{ flex: 1, flexDirection: 'column' }}&gt;&#13;&#10;      &lt;Box style={{ height: 52, background: '#E7E6E6', justifyContent: 'center', paddingHorizontal: 20 }}&gt;&#13;&#10;        &lt;Text style={{ fontSize: 24, fontWeight: 'bold', color: '#44546A' }}&gt;正在贬值 · 机器会做得更快&lt;/Text&gt;&#13;&#10;      &lt;/Box&gt;&#13;&#10;      &lt;Box style={{ flex: 1, borderLeft: '1px solid #E7E6E6', borderRight: '1px solid #E7E6E6', borderBottom: '1px solid #E7E6E6', padding: 20, flexDirection: 'column', gap: 18 }}&gt;&#13;&#10;        &lt;Box style={{ flexDirection: 'column', gap: 4 }}&gt;&#13;&#10;          &lt;Text style={{ fontSize: 22, fontWeight: 'bold', color: '#061F32' }}&gt;纯执行&lt;/Text&gt;&#13;&#10;          &lt;Text style={{ fontSize: 20, color: '#44546A', lineHeight: 1.45 }}&gt;按指令把一件事做完，不负责决定做什么&lt;/Text&gt;&#13;&#10;        &lt;/Box&gt;&#13;&#10;        &lt;Box style={{ height: 1, background: '#E7E6E6' }} /&gt;&#13;&#10;        &lt;Box style={{ flexDirection: 'column', gap: 4 }}&gt;&#13;&#10;          &lt;Text style={{ fontSize: 22, fontWeight: 'bold', color: '#061F32' }}&gt;纯熟练&lt;/Text&gt;&#13;&#10;          &lt;Text style={{ fontSize: 20, color: '#44546A', lineHeight: 1.45 }}&gt;打得快、表格熟、软件用得溜&lt;/Text&gt;&#13;&#10;        &lt;/Box&gt;&#13;&#10;        &lt;Box style={{ height: 1, background: '#E7E6E6' }} /&gt;&#13;&#10;        &lt;Box style={{ flexDirection: 'column', gap: 4 }}&gt;&#13;&#10;          &lt;Text style={{ fontSize: 22, fontWeight: 'bold', color: '#061F32' }}&gt;纯搬运&lt;/Text&gt;&#13;&#10;          &lt;Text style={{ fontSize: 20, color: '#44546A', lineHeight: 1.45 }}&gt;把信息从一处挪到另一处，换个格式再交出去&lt;/Text&gt;&#13;&#10;        &lt;/Box&gt;&#13;&#10;        &lt;Box style={{ height: 1, background: '#E7E6E6' }} /&gt;&#13;&#10;        &lt;Box style={{ flexDirection: 'column', gap: 4 }}&gt;&#13;&#10;          &lt;Text style={{ fontSize: 22, fontWeight: 'bold', color: '#061F32' }}&gt;纯时长&lt;/Text&gt;&#13;&#10;          &lt;Text style={{ fontSize: 20, color: '#44546A', lineHeight: 1.45 }}&gt;靠堆时间换产出，多干一小时就多一小时的量&lt;/Text&gt;&#13;&#10;        &lt;/Box&gt;&#13;&#10;      &lt;/Box&gt;&#13;&#10;    &lt;/Box&gt;&#13;&#10;    &lt;Box style={{ flex: 1, flexDirection: 'column' }}&gt;&#13;&#10;      &lt;Box style={{ height: 52, background: '#061F32', justifyContent: 'center', paddingHorizontal: 20 }}&gt;&#13;&#10;        &lt;Text style={{ fontSize: 24, fontWeight: 'bold', color: '#FFFFFF' }}&gt;正在升值 · 机器接不走&lt;/Text&gt;&#13;&#10;      &lt;/Box&gt;&#13;&#10;      &lt;Box style={{ flex: 1, borderLeft: '1px solid #E7E6E6', borderRight: '1px solid #E7E6E6', borderBottom: '1px solid #E7E6E6', padding: 20, flexDirection: 'column', gap: 18 }}&gt;&#13;&#10;        &lt;Box style={{ flexDirection: 'column', gap: 4 }}&gt;&#13;&#10;          &lt;Text style={{ fontSize: 22, fontWeight: 'bold', color: '#08A6F6' }}&gt;定义问题&lt;/Text&gt;&#13;&#10;          &lt;Text style={{ fontSize: 20, color: '#44546A', lineHeight: 1.45 }}&gt;把一句模糊的话，讲成一件可以开工的事&lt;/Text&gt;&#13;&#10;        &lt;/Box&gt;&#13;&#10;        &lt;Box style={{ height: 1, background: '#E7E6E6' }} /&gt;&#13;&#10;        &lt;Box style={{ flexDirection: 'column', gap: 4 }}&gt;&#13;&#10;          &lt;Text style={{ fontSize: 22, fontWeight: 'bold', color: '#08A6F6' }}&gt;判断好坏&lt;/Text&gt;&#13;&#10;          &lt;Text style={{ fontSize: 20, color: '#44546A', lineHeight: 1.45 }}&gt;看得出哪里不对、差在哪、该让它重做哪一段&lt;/Text&gt;&#13;&#10;        &lt;/Box&gt;&#13;&#10;        &lt;Box style={{ height: 1, background: '#E7E6E6' }} /&gt;&#13;&#10;        &lt;Box style={{ flexDirection: 'column', gap: 4 }}&gt;&#13;&#10;          &lt;Text style={{ fontSize: 22, fontWeight: 'bold', color: '#08A6F6' }}&gt;担责决策&lt;/Text&gt;&#13;&#10;          &lt;Text style={{ fontSize: 20, color: '#44546A', lineHeight: 1.45 }}&gt;敢在几个方案里拍板，也为结果负责&lt;/Text&gt;&#13;&#10;        &lt;/Box&gt;&#13;&#10;        &lt;Box style={{ height: 1, background: '#E7E6E6' }} /&gt;&#13;&#10;        &lt;Box style={{ flexDirection: 'column', gap: 4 }}&gt;&#13;&#10;          &lt;Text style={{ fontSize: 22, fontWeight: 'bold', color: '#08A6F6' }}&gt;沉淀资产&lt;/Text&gt;&#13;&#10;          &lt;Text style={{ fontSize: 20, color: '#44546A', lineHeight: 1.45 }}&gt;把这次跑通的做法，变成下次能直接用的模板&lt;/Text&gt;&#13;&#10;        &lt;/Box&gt;&#13;&#10;      &lt;/Box&gt;&#13;&#10;    &lt;/Box&gt;&#13;&#10;  &lt;/Box&gt;&#13;&#10;  &lt;Box style={{ height: 56, flexDirection: 'row', justifyContent: 'space-between', alignItems: 'center' }}&gt;&#13;&#10;    &lt;Text style={{ fontSize: 20, color: '#061F32', fontWeight: 'bold' }}&gt;贬值的不是人，是&quot;只做那几件事&quot;的角色。&lt;/Text&gt;&#13;&#10;    &lt;Text style={{ fontSize: 13, color: '#808080' }}&gt;09 / 14&lt;/Text&gt;&#13;&#10;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81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什么在贬值，什么在升值</a:t>
            </a:r>
            <a:endParaRPr/>
          </a:p>
        </p:txBody>
      </p:sp>
      <p:sp>
        <p:nvSpPr>
          <p:cNvPr id="282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283" name=""/>
          <p:cNvSpPr/>
          <p:nvPr/>
        </p:nvSpPr>
        <p:spPr>
          <a:xfrm rot="0" flipH="0" flipV="0">
            <a:off x="533400" y="1076325"/>
            <a:ext cx="5410200" cy="495300"/>
          </a:xfrm>
          <a:prstGeom prst="rect">
            <a:avLst/>
          </a:prstGeom>
          <a:solidFill>
            <a:srgbClr val="E7E6E6"/>
          </a:solidFill>
          <a:ln/>
        </p:spPr>
        <p:txBody>
          <a:bodyPr/>
          <a:p/>
        </p:txBody>
      </p:sp>
      <p:sp>
        <p:nvSpPr>
          <p:cNvPr id="284" name="" descr="{&quot;isTemplate&quot;:true,&quot;type&quot;:&quot;text&quot;}"/>
          <p:cNvSpPr txBox="1"/>
          <p:nvPr/>
        </p:nvSpPr>
        <p:spPr>
          <a:xfrm rot="0" flipH="0" flipV="0">
            <a:off x="533400" y="1190625"/>
            <a:ext cx="54102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44546A"/>
                </a:solidFill>
                <a:latin typeface="Arial"/>
                <a:ea typeface="Arial"/>
              </a:rPr>
              <a:t>正在贬值</a:t>
            </a:r>
            <a:r>
              <a:rPr lang="en-US" sz="1800" b="1">
                <a:solidFill>
                  <a:srgbClr val="44546A"/>
                </a:solidFill>
                <a:latin typeface="Arial"/>
                <a:ea typeface="Arial"/>
              </a:rPr>
              <a:t> · </a:t>
            </a:r>
            <a:r>
              <a:rPr lang="zh-CN" sz="1800" b="1">
                <a:solidFill>
                  <a:srgbClr val="44546A"/>
                </a:solidFill>
                <a:latin typeface="Arial"/>
                <a:ea typeface="Arial"/>
              </a:rPr>
              <a:t>机器会做得更快</a:t>
            </a:r>
            <a:endParaRPr/>
          </a:p>
        </p:txBody>
      </p:sp>
      <p:sp>
        <p:nvSpPr>
          <p:cNvPr id="285" name=""/>
          <p:cNvSpPr/>
          <p:nvPr/>
        </p:nvSpPr>
        <p:spPr>
          <a:xfrm rot="0" flipH="0" flipV="0">
            <a:off x="533400" y="1571625"/>
            <a:ext cx="5429250" cy="4610100"/>
          </a:xfrm>
          <a:custGeom>
            <a:pathLst>
              <a:path w="570" h="484">
                <a:moveTo>
                  <a:pt x="0" y="0"/>
                </a:moveTo>
                <a:lnTo>
                  <a:pt x="1" y="0"/>
                </a:lnTo>
                <a:lnTo>
                  <a:pt x="1" y="483"/>
                </a:lnTo>
                <a:lnTo>
                  <a:pt x="0" y="484"/>
                </a:lnTo>
                <a:close/>
              </a:path>
            </a:pathLst>
          </a:custGeom>
          <a:solidFill>
            <a:srgbClr val="E7E6E6"/>
          </a:solidFill>
          <a:ln/>
        </p:spPr>
        <p:txBody>
          <a:bodyPr/>
          <a:p/>
        </p:txBody>
      </p:sp>
      <p:sp>
        <p:nvSpPr>
          <p:cNvPr id="286" name=""/>
          <p:cNvSpPr/>
          <p:nvPr/>
        </p:nvSpPr>
        <p:spPr>
          <a:xfrm rot="0" flipH="0" flipV="0">
            <a:off x="533400" y="1571625"/>
            <a:ext cx="5429250" cy="4610100"/>
          </a:xfrm>
          <a:custGeom>
            <a:pathLst>
              <a:path w="570" h="484">
                <a:moveTo>
                  <a:pt x="569" y="0"/>
                </a:moveTo>
                <a:lnTo>
                  <a:pt x="570" y="0"/>
                </a:lnTo>
                <a:lnTo>
                  <a:pt x="570" y="484"/>
                </a:lnTo>
                <a:lnTo>
                  <a:pt x="569" y="483"/>
                </a:lnTo>
                <a:close/>
              </a:path>
            </a:pathLst>
          </a:custGeom>
          <a:solidFill>
            <a:srgbClr val="E7E6E6"/>
          </a:solidFill>
          <a:ln/>
        </p:spPr>
        <p:txBody>
          <a:bodyPr/>
          <a:p/>
        </p:txBody>
      </p:sp>
      <p:sp>
        <p:nvSpPr>
          <p:cNvPr id="287" name=""/>
          <p:cNvSpPr/>
          <p:nvPr/>
        </p:nvSpPr>
        <p:spPr>
          <a:xfrm rot="0" flipH="0" flipV="0">
            <a:off x="533400" y="1571625"/>
            <a:ext cx="5429250" cy="4610100"/>
          </a:xfrm>
          <a:custGeom>
            <a:pathLst>
              <a:path w="570" h="484">
                <a:moveTo>
                  <a:pt x="1" y="483"/>
                </a:moveTo>
                <a:lnTo>
                  <a:pt x="569" y="483"/>
                </a:lnTo>
                <a:lnTo>
                  <a:pt x="570" y="484"/>
                </a:lnTo>
                <a:lnTo>
                  <a:pt x="0" y="484"/>
                </a:lnTo>
                <a:close/>
              </a:path>
            </a:pathLst>
          </a:custGeom>
          <a:solidFill>
            <a:srgbClr val="E7E6E6"/>
          </a:solidFill>
          <a:ln/>
        </p:spPr>
        <p:txBody>
          <a:bodyPr/>
          <a:p/>
        </p:txBody>
      </p:sp>
      <p:sp>
        <p:nvSpPr>
          <p:cNvPr id="288" name="" descr="{&quot;isTemplate&quot;:true,&quot;type&quot;:&quot;text&quot;}"/>
          <p:cNvSpPr txBox="1"/>
          <p:nvPr/>
        </p:nvSpPr>
        <p:spPr>
          <a:xfrm rot="0" flipH="0" flipV="0">
            <a:off x="733425" y="1762125"/>
            <a:ext cx="50101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61F32"/>
                </a:solidFill>
                <a:latin typeface="Arial"/>
                <a:ea typeface="Arial"/>
              </a:rPr>
              <a:t>纯执行</a:t>
            </a:r>
            <a:endParaRPr/>
          </a:p>
        </p:txBody>
      </p:sp>
      <p:sp>
        <p:nvSpPr>
          <p:cNvPr id="289" name="" descr="{&quot;isTemplate&quot;:true,&quot;type&quot;:&quot;text&quot;}"/>
          <p:cNvSpPr txBox="1"/>
          <p:nvPr/>
        </p:nvSpPr>
        <p:spPr>
          <a:xfrm rot="0" flipH="0" flipV="0">
            <a:off x="733425" y="2057400"/>
            <a:ext cx="5010150" cy="3333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按指令把一件事做完，不负责决定做什么</a:t>
            </a:r>
            <a:endParaRPr/>
          </a:p>
        </p:txBody>
      </p:sp>
      <p:sp>
        <p:nvSpPr>
          <p:cNvPr id="290" name=""/>
          <p:cNvSpPr/>
          <p:nvPr/>
        </p:nvSpPr>
        <p:spPr>
          <a:xfrm rot="0" flipH="0" flipV="0">
            <a:off x="733425" y="2562225"/>
            <a:ext cx="5010150" cy="9525"/>
          </a:xfrm>
          <a:prstGeom prst="rect">
            <a:avLst/>
          </a:prstGeom>
          <a:solidFill>
            <a:srgbClr val="E7E6E6"/>
          </a:solidFill>
          <a:ln/>
        </p:spPr>
        <p:txBody>
          <a:bodyPr/>
          <a:p/>
        </p:txBody>
      </p:sp>
      <p:sp>
        <p:nvSpPr>
          <p:cNvPr id="291" name="" descr="{&quot;isTemplate&quot;:true,&quot;type&quot;:&quot;text&quot;}"/>
          <p:cNvSpPr txBox="1"/>
          <p:nvPr/>
        </p:nvSpPr>
        <p:spPr>
          <a:xfrm rot="0" flipH="0" flipV="0">
            <a:off x="733425" y="2743200"/>
            <a:ext cx="50101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61F32"/>
                </a:solidFill>
                <a:latin typeface="Arial"/>
                <a:ea typeface="Arial"/>
              </a:rPr>
              <a:t>纯熟练</a:t>
            </a:r>
            <a:endParaRPr/>
          </a:p>
        </p:txBody>
      </p:sp>
      <p:sp>
        <p:nvSpPr>
          <p:cNvPr id="292" name="" descr="{&quot;isTemplate&quot;:true,&quot;type&quot;:&quot;text&quot;}"/>
          <p:cNvSpPr txBox="1"/>
          <p:nvPr/>
        </p:nvSpPr>
        <p:spPr>
          <a:xfrm rot="0" flipH="0" flipV="0">
            <a:off x="733425" y="3038475"/>
            <a:ext cx="5010150" cy="3333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打得快、表格熟、软件用得溜</a:t>
            </a:r>
            <a:endParaRPr/>
          </a:p>
        </p:txBody>
      </p:sp>
      <p:sp>
        <p:nvSpPr>
          <p:cNvPr id="293" name=""/>
          <p:cNvSpPr/>
          <p:nvPr/>
        </p:nvSpPr>
        <p:spPr>
          <a:xfrm rot="0" flipH="0" flipV="0">
            <a:off x="733425" y="3543300"/>
            <a:ext cx="5010150" cy="9525"/>
          </a:xfrm>
          <a:prstGeom prst="rect">
            <a:avLst/>
          </a:prstGeom>
          <a:solidFill>
            <a:srgbClr val="E7E6E6"/>
          </a:solidFill>
          <a:ln/>
        </p:spPr>
        <p:txBody>
          <a:bodyPr/>
          <a:p/>
        </p:txBody>
      </p:sp>
      <p:sp>
        <p:nvSpPr>
          <p:cNvPr id="294" name="" descr="{&quot;isTemplate&quot;:true,&quot;type&quot;:&quot;text&quot;}"/>
          <p:cNvSpPr txBox="1"/>
          <p:nvPr/>
        </p:nvSpPr>
        <p:spPr>
          <a:xfrm rot="0" flipH="0" flipV="0">
            <a:off x="733425" y="3724275"/>
            <a:ext cx="50101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61F32"/>
                </a:solidFill>
                <a:latin typeface="Arial"/>
                <a:ea typeface="Arial"/>
              </a:rPr>
              <a:t>纯搬运</a:t>
            </a:r>
            <a:endParaRPr/>
          </a:p>
        </p:txBody>
      </p:sp>
      <p:sp>
        <p:nvSpPr>
          <p:cNvPr id="295" name="" descr="{&quot;isTemplate&quot;:true,&quot;type&quot;:&quot;text&quot;}"/>
          <p:cNvSpPr txBox="1"/>
          <p:nvPr/>
        </p:nvSpPr>
        <p:spPr>
          <a:xfrm rot="0" flipH="0" flipV="0">
            <a:off x="733425" y="4019550"/>
            <a:ext cx="5010150" cy="3333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把信息从一处挪到另一处，换个格式再交出去</a:t>
            </a:r>
            <a:endParaRPr/>
          </a:p>
        </p:txBody>
      </p:sp>
      <p:sp>
        <p:nvSpPr>
          <p:cNvPr id="296" name=""/>
          <p:cNvSpPr/>
          <p:nvPr/>
        </p:nvSpPr>
        <p:spPr>
          <a:xfrm rot="0" flipH="0" flipV="0">
            <a:off x="733425" y="4524375"/>
            <a:ext cx="5010150" cy="9525"/>
          </a:xfrm>
          <a:prstGeom prst="rect">
            <a:avLst/>
          </a:prstGeom>
          <a:solidFill>
            <a:srgbClr val="E7E6E6"/>
          </a:solidFill>
          <a:ln/>
        </p:spPr>
        <p:txBody>
          <a:bodyPr/>
          <a:p/>
        </p:txBody>
      </p:sp>
      <p:sp>
        <p:nvSpPr>
          <p:cNvPr id="297" name="" descr="{&quot;isTemplate&quot;:true,&quot;type&quot;:&quot;text&quot;}"/>
          <p:cNvSpPr txBox="1"/>
          <p:nvPr/>
        </p:nvSpPr>
        <p:spPr>
          <a:xfrm rot="0" flipH="0" flipV="0">
            <a:off x="733425" y="4705350"/>
            <a:ext cx="50101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61F32"/>
                </a:solidFill>
                <a:latin typeface="Arial"/>
                <a:ea typeface="Arial"/>
              </a:rPr>
              <a:t>纯时长</a:t>
            </a:r>
            <a:endParaRPr/>
          </a:p>
        </p:txBody>
      </p:sp>
      <p:sp>
        <p:nvSpPr>
          <p:cNvPr id="298" name="" descr="{&quot;isTemplate&quot;:true,&quot;type&quot;:&quot;text&quot;}"/>
          <p:cNvSpPr txBox="1"/>
          <p:nvPr/>
        </p:nvSpPr>
        <p:spPr>
          <a:xfrm rot="0" flipH="0" flipV="0">
            <a:off x="733425" y="5000625"/>
            <a:ext cx="5010150" cy="3333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靠堆时间换产出，多干一小时就多一小时的量</a:t>
            </a:r>
            <a:endParaRPr/>
          </a:p>
        </p:txBody>
      </p:sp>
      <p:sp>
        <p:nvSpPr>
          <p:cNvPr id="299" name=""/>
          <p:cNvSpPr/>
          <p:nvPr/>
        </p:nvSpPr>
        <p:spPr>
          <a:xfrm rot="0" flipH="0" flipV="0">
            <a:off x="6248400" y="1076325"/>
            <a:ext cx="5410200" cy="49530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300" name="" descr="{&quot;isTemplate&quot;:true,&quot;type&quot;:&quot;text&quot;}"/>
          <p:cNvSpPr txBox="1"/>
          <p:nvPr/>
        </p:nvSpPr>
        <p:spPr>
          <a:xfrm rot="0" flipH="0" flipV="0">
            <a:off x="6248400" y="1190625"/>
            <a:ext cx="54102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FFFFFF"/>
                </a:solidFill>
                <a:latin typeface="Arial"/>
                <a:ea typeface="Arial"/>
              </a:rPr>
              <a:t>正在升值</a:t>
            </a:r>
            <a:r>
              <a:rPr lang="en-US" sz="1800" b="1">
                <a:solidFill>
                  <a:srgbClr val="FFFFFF"/>
                </a:solidFill>
                <a:latin typeface="Arial"/>
                <a:ea typeface="Arial"/>
              </a:rPr>
              <a:t> · </a:t>
            </a:r>
            <a:r>
              <a:rPr lang="zh-CN" sz="1800" b="1">
                <a:solidFill>
                  <a:srgbClr val="FFFFFF"/>
                </a:solidFill>
                <a:latin typeface="Arial"/>
                <a:ea typeface="Arial"/>
              </a:rPr>
              <a:t>机器接不走</a:t>
            </a:r>
            <a:endParaRPr/>
          </a:p>
        </p:txBody>
      </p:sp>
      <p:sp>
        <p:nvSpPr>
          <p:cNvPr id="301" name=""/>
          <p:cNvSpPr/>
          <p:nvPr/>
        </p:nvSpPr>
        <p:spPr>
          <a:xfrm rot="0" flipH="0" flipV="0">
            <a:off x="6248400" y="1571625"/>
            <a:ext cx="5429250" cy="4610100"/>
          </a:xfrm>
          <a:custGeom>
            <a:pathLst>
              <a:path w="570" h="484">
                <a:moveTo>
                  <a:pt x="0" y="0"/>
                </a:moveTo>
                <a:lnTo>
                  <a:pt x="1" y="0"/>
                </a:lnTo>
                <a:lnTo>
                  <a:pt x="1" y="483"/>
                </a:lnTo>
                <a:lnTo>
                  <a:pt x="0" y="484"/>
                </a:lnTo>
                <a:close/>
              </a:path>
            </a:pathLst>
          </a:custGeom>
          <a:solidFill>
            <a:srgbClr val="E7E6E6"/>
          </a:solidFill>
          <a:ln/>
        </p:spPr>
        <p:txBody>
          <a:bodyPr/>
          <a:p/>
        </p:txBody>
      </p:sp>
      <p:sp>
        <p:nvSpPr>
          <p:cNvPr id="302" name=""/>
          <p:cNvSpPr/>
          <p:nvPr/>
        </p:nvSpPr>
        <p:spPr>
          <a:xfrm rot="0" flipH="0" flipV="0">
            <a:off x="6248400" y="1571625"/>
            <a:ext cx="5429250" cy="4610100"/>
          </a:xfrm>
          <a:custGeom>
            <a:pathLst>
              <a:path w="570" h="484">
                <a:moveTo>
                  <a:pt x="569" y="0"/>
                </a:moveTo>
                <a:lnTo>
                  <a:pt x="570" y="0"/>
                </a:lnTo>
                <a:lnTo>
                  <a:pt x="570" y="484"/>
                </a:lnTo>
                <a:lnTo>
                  <a:pt x="569" y="483"/>
                </a:lnTo>
                <a:close/>
              </a:path>
            </a:pathLst>
          </a:custGeom>
          <a:solidFill>
            <a:srgbClr val="E7E6E6"/>
          </a:solidFill>
          <a:ln/>
        </p:spPr>
        <p:txBody>
          <a:bodyPr/>
          <a:p/>
        </p:txBody>
      </p:sp>
      <p:sp>
        <p:nvSpPr>
          <p:cNvPr id="303" name=""/>
          <p:cNvSpPr/>
          <p:nvPr/>
        </p:nvSpPr>
        <p:spPr>
          <a:xfrm rot="0" flipH="0" flipV="0">
            <a:off x="6248400" y="1571625"/>
            <a:ext cx="5429250" cy="4610100"/>
          </a:xfrm>
          <a:custGeom>
            <a:pathLst>
              <a:path w="570" h="484">
                <a:moveTo>
                  <a:pt x="1" y="483"/>
                </a:moveTo>
                <a:lnTo>
                  <a:pt x="569" y="483"/>
                </a:lnTo>
                <a:lnTo>
                  <a:pt x="570" y="484"/>
                </a:lnTo>
                <a:lnTo>
                  <a:pt x="0" y="484"/>
                </a:lnTo>
                <a:close/>
              </a:path>
            </a:pathLst>
          </a:custGeom>
          <a:solidFill>
            <a:srgbClr val="E7E6E6"/>
          </a:solidFill>
          <a:ln/>
        </p:spPr>
        <p:txBody>
          <a:bodyPr/>
          <a:p/>
        </p:txBody>
      </p:sp>
      <p:sp>
        <p:nvSpPr>
          <p:cNvPr id="304" name="" descr="{&quot;isTemplate&quot;:true,&quot;type&quot;:&quot;text&quot;}"/>
          <p:cNvSpPr txBox="1"/>
          <p:nvPr/>
        </p:nvSpPr>
        <p:spPr>
          <a:xfrm rot="0" flipH="0" flipV="0">
            <a:off x="6448425" y="1762125"/>
            <a:ext cx="50101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8A6F6"/>
                </a:solidFill>
                <a:latin typeface="Arial"/>
                <a:ea typeface="Arial"/>
              </a:rPr>
              <a:t>定义问题</a:t>
            </a:r>
            <a:endParaRPr/>
          </a:p>
        </p:txBody>
      </p:sp>
      <p:sp>
        <p:nvSpPr>
          <p:cNvPr id="305" name="" descr="{&quot;isTemplate&quot;:true,&quot;type&quot;:&quot;text&quot;}"/>
          <p:cNvSpPr txBox="1"/>
          <p:nvPr/>
        </p:nvSpPr>
        <p:spPr>
          <a:xfrm rot="0" flipH="0" flipV="0">
            <a:off x="6448425" y="2057400"/>
            <a:ext cx="5010150" cy="3333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把一句模糊的话，讲成一件可以开工的事</a:t>
            </a:r>
            <a:endParaRPr/>
          </a:p>
        </p:txBody>
      </p:sp>
      <p:sp>
        <p:nvSpPr>
          <p:cNvPr id="306" name=""/>
          <p:cNvSpPr/>
          <p:nvPr/>
        </p:nvSpPr>
        <p:spPr>
          <a:xfrm rot="0" flipH="0" flipV="0">
            <a:off x="6448425" y="2562225"/>
            <a:ext cx="5010150" cy="9525"/>
          </a:xfrm>
          <a:prstGeom prst="rect">
            <a:avLst/>
          </a:prstGeom>
          <a:solidFill>
            <a:srgbClr val="E7E6E6"/>
          </a:solidFill>
          <a:ln/>
        </p:spPr>
        <p:txBody>
          <a:bodyPr/>
          <a:p/>
        </p:txBody>
      </p:sp>
      <p:sp>
        <p:nvSpPr>
          <p:cNvPr id="307" name="" descr="{&quot;isTemplate&quot;:true,&quot;type&quot;:&quot;text&quot;}"/>
          <p:cNvSpPr txBox="1"/>
          <p:nvPr/>
        </p:nvSpPr>
        <p:spPr>
          <a:xfrm rot="0" flipH="0" flipV="0">
            <a:off x="6448425" y="2743200"/>
            <a:ext cx="50101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8A6F6"/>
                </a:solidFill>
                <a:latin typeface="Arial"/>
                <a:ea typeface="Arial"/>
              </a:rPr>
              <a:t>判断好坏</a:t>
            </a:r>
            <a:endParaRPr/>
          </a:p>
        </p:txBody>
      </p:sp>
      <p:sp>
        <p:nvSpPr>
          <p:cNvPr id="308" name="" descr="{&quot;isTemplate&quot;:true,&quot;type&quot;:&quot;text&quot;}"/>
          <p:cNvSpPr txBox="1"/>
          <p:nvPr/>
        </p:nvSpPr>
        <p:spPr>
          <a:xfrm rot="0" flipH="0" flipV="0">
            <a:off x="6448425" y="3038475"/>
            <a:ext cx="5010150" cy="3333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看得出哪里不对、差在哪、该让它重做哪一段</a:t>
            </a:r>
            <a:endParaRPr/>
          </a:p>
        </p:txBody>
      </p:sp>
      <p:sp>
        <p:nvSpPr>
          <p:cNvPr id="309" name=""/>
          <p:cNvSpPr/>
          <p:nvPr/>
        </p:nvSpPr>
        <p:spPr>
          <a:xfrm rot="0" flipH="0" flipV="0">
            <a:off x="6448425" y="3543300"/>
            <a:ext cx="5010150" cy="9525"/>
          </a:xfrm>
          <a:prstGeom prst="rect">
            <a:avLst/>
          </a:prstGeom>
          <a:solidFill>
            <a:srgbClr val="E7E6E6"/>
          </a:solidFill>
          <a:ln/>
        </p:spPr>
        <p:txBody>
          <a:bodyPr/>
          <a:p/>
        </p:txBody>
      </p:sp>
      <p:sp>
        <p:nvSpPr>
          <p:cNvPr id="310" name="" descr="{&quot;isTemplate&quot;:true,&quot;type&quot;:&quot;text&quot;}"/>
          <p:cNvSpPr txBox="1"/>
          <p:nvPr/>
        </p:nvSpPr>
        <p:spPr>
          <a:xfrm rot="0" flipH="0" flipV="0">
            <a:off x="6448425" y="3724275"/>
            <a:ext cx="50101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8A6F6"/>
                </a:solidFill>
                <a:latin typeface="Arial"/>
                <a:ea typeface="Arial"/>
              </a:rPr>
              <a:t>担责决策</a:t>
            </a:r>
            <a:endParaRPr/>
          </a:p>
        </p:txBody>
      </p:sp>
      <p:sp>
        <p:nvSpPr>
          <p:cNvPr id="311" name="" descr="{&quot;isTemplate&quot;:true,&quot;type&quot;:&quot;text&quot;}"/>
          <p:cNvSpPr txBox="1"/>
          <p:nvPr/>
        </p:nvSpPr>
        <p:spPr>
          <a:xfrm rot="0" flipH="0" flipV="0">
            <a:off x="6448425" y="4019550"/>
            <a:ext cx="5010150" cy="3333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敢在几个方案里拍板，也为结果负责</a:t>
            </a:r>
            <a:endParaRPr/>
          </a:p>
        </p:txBody>
      </p:sp>
      <p:sp>
        <p:nvSpPr>
          <p:cNvPr id="312" name=""/>
          <p:cNvSpPr/>
          <p:nvPr/>
        </p:nvSpPr>
        <p:spPr>
          <a:xfrm rot="0" flipH="0" flipV="0">
            <a:off x="6448425" y="4524375"/>
            <a:ext cx="5010150" cy="9525"/>
          </a:xfrm>
          <a:prstGeom prst="rect">
            <a:avLst/>
          </a:prstGeom>
          <a:solidFill>
            <a:srgbClr val="E7E6E6"/>
          </a:solidFill>
          <a:ln/>
        </p:spPr>
        <p:txBody>
          <a:bodyPr/>
          <a:p/>
        </p:txBody>
      </p:sp>
      <p:sp>
        <p:nvSpPr>
          <p:cNvPr id="313" name="" descr="{&quot;isTemplate&quot;:true,&quot;type&quot;:&quot;text&quot;}"/>
          <p:cNvSpPr txBox="1"/>
          <p:nvPr/>
        </p:nvSpPr>
        <p:spPr>
          <a:xfrm rot="0" flipH="0" flipV="0">
            <a:off x="6448425" y="4705350"/>
            <a:ext cx="50101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8A6F6"/>
                </a:solidFill>
                <a:latin typeface="Arial"/>
                <a:ea typeface="Arial"/>
              </a:rPr>
              <a:t>沉淀资产</a:t>
            </a:r>
            <a:endParaRPr/>
          </a:p>
        </p:txBody>
      </p:sp>
      <p:sp>
        <p:nvSpPr>
          <p:cNvPr id="314" name="" descr="{&quot;isTemplate&quot;:true,&quot;type&quot;:&quot;text&quot;}"/>
          <p:cNvSpPr txBox="1"/>
          <p:nvPr/>
        </p:nvSpPr>
        <p:spPr>
          <a:xfrm rot="0" flipH="0" flipV="0">
            <a:off x="6448425" y="5000625"/>
            <a:ext cx="5010150" cy="3333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把这次跑通的做法，变成下次能直接用的模板</a:t>
            </a:r>
            <a:endParaRPr/>
          </a:p>
        </p:txBody>
      </p:sp>
      <p:sp>
        <p:nvSpPr>
          <p:cNvPr id="315" name="" descr="{&quot;isTemplate&quot;:true,&quot;type&quot;:&quot;text&quot;}"/>
          <p:cNvSpPr txBox="1"/>
          <p:nvPr/>
        </p:nvSpPr>
        <p:spPr>
          <a:xfrm rot="0" flipH="0" flipV="0">
            <a:off x="533400" y="6477000"/>
            <a:ext cx="360997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61F32"/>
                </a:solidFill>
                <a:latin typeface="Arial"/>
                <a:ea typeface="Arial"/>
              </a:rPr>
              <a:t>贬值的不是人，是</a:t>
            </a:r>
            <a:r>
              <a:rPr lang="en-US" sz="1500" b="1">
                <a:solidFill>
                  <a:srgbClr val="061F32"/>
                </a:solidFill>
                <a:latin typeface="Arial"/>
                <a:ea typeface="Arial"/>
              </a:rPr>
              <a:t>"</a:t>
            </a:r>
            <a:r>
              <a:rPr lang="zh-CN" sz="1500" b="1">
                <a:solidFill>
                  <a:srgbClr val="061F32"/>
                </a:solidFill>
                <a:latin typeface="Arial"/>
                <a:ea typeface="Arial"/>
              </a:rPr>
              <a:t>只做那几件事</a:t>
            </a:r>
            <a:r>
              <a:rPr lang="en-US" sz="1500" b="1">
                <a:solidFill>
                  <a:srgbClr val="061F32"/>
                </a:solidFill>
                <a:latin typeface="Arial"/>
                <a:ea typeface="Arial"/>
              </a:rPr>
              <a:t>"</a:t>
            </a:r>
            <a:r>
              <a:rPr lang="zh-CN" sz="1500" b="1">
                <a:solidFill>
                  <a:srgbClr val="061F32"/>
                </a:solidFill>
                <a:latin typeface="Arial"/>
                <a:ea typeface="Arial"/>
              </a:rPr>
              <a:t>的角色。</a:t>
            </a:r>
            <a:endParaRPr/>
          </a:p>
        </p:txBody>
      </p:sp>
      <p:sp>
        <p:nvSpPr>
          <p:cNvPr id="316" name="" descr="{&quot;isTemplate&quot;:true,&quot;type&quot;:&quot;text&quot;}"/>
          <p:cNvSpPr txBox="1"/>
          <p:nvPr/>
        </p:nvSpPr>
        <p:spPr>
          <a:xfrm rot="0" flipH="0" flipV="0">
            <a:off x="11277600" y="65151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09 / 14</a:t>
            </a:r>
            <a:endParaRPr/>
          </a:p>
        </p:txBody>
      </p:sp>
    </p:spTree>
  </p:cSld>
</p:sld>
</file>

<file path=ppt/slides/slide10.xml><?xml version="1.0" encoding="utf-8"?>
<p:sld xmlns:p="http://schemas.openxmlformats.org/presentationml/2006/main" xmlns:a="http://schemas.openxmlformats.org/drawingml/2006/main">
  <p:cSld>
    <p:spTree>
      <p:nvGrpSpPr>
        <p:cNvPr id="14" name="" descr="&lt;Slide style={{ width: 1280, height: 720, background: '#FFFFFF', flexDirection: 'column', padding: '0 56px', fontFamily: 'Arial, &quot;Microsoft YaHei&quot;, sans-serif' }}&gt;&#13;&#10;  &lt;Box style={{ height: 88, paddingTop: 44 }}&gt;&#13;&#10;    &lt;Text style={{ fontSize: 34, fontWeight: 'bold', color: '#061F32' }}&gt;你在哪一格：角色的五个阶段&lt;/Text&gt;&#13;&#10;  &lt;/Box&gt;&#13;&#10;  &lt;Box style={{ height: 1, background: '#1A1A1A' }} /&gt;&#13;&#10;  &lt;Box style={{ flex: 1, flexDirection: 'column', paddingTop: 28, paddingBottom: 12 }}&gt;&#13;&#10;    &lt;Box style={{ flex: 1, flexDirection: 'row', alignItems: 'flex-end', gap: 14 }}&gt;&#13;&#10;      &lt;Box style={{ flex: 1, height: 250, background: '#E7E6E6', padding: 16, flexDirection: 'column', gap: 10, justifyContent: 'flex-start' }}&gt;&#13;&#10;        &lt;Text style={{ fontSize: 20, fontWeight: 'bold', color: '#808080' }}&gt;01&lt;/Text&gt;&#13;&#10;        &lt;Text style={{ fontSize: 24, fontWeight: 'bold', color: '#061F32' }}&gt;观察者&lt;/Text&gt;&#13;&#10;        &lt;Text style={{ fontSize: 19, color: '#44546A', lineHeight: 1.45 }}&gt;听说过，看过别人用，自己还没真正上手&lt;/Text&gt;&#13;&#10;      &lt;/Box&gt;&#13;&#10;      &lt;Box style={{ flex: 1, height: 300, background: '#E7E6E6', padding: 16, flexDirection: 'column', gap: 10, justifyContent: 'flex-start' }}&gt;&#13;&#10;        &lt;Text style={{ fontSize: 20, fontWeight: 'bold', color: '#808080' }}&gt;02&lt;/Text&gt;&#13;&#10;        &lt;Text style={{ fontSize: 24, fontWeight: 'bold', color: '#061F32' }}&gt;使用者&lt;/Text&gt;&#13;&#10;        &lt;Text style={{ fontSize: 19, color: '#44546A', lineHeight: 1.45 }}&gt;会提问、会搜，把它当更聪明的搜索框&lt;/Text&gt;&#13;&#10;      &lt;/Box&gt;&#13;&#10;      &lt;Box style={{ flex: 1, height: 350, background: '#061F32', padding: 16, flexDirection: 'column', gap: 10, justifyContent: 'flex-start' }}&gt;&#13;&#10;        &lt;Text style={{ fontSize: 20, fontWeight: 'bold', color: '#08A6F6' }}&gt;03&lt;/Text&gt;&#13;&#10;        &lt;Text style={{ fontSize: 24, fontWeight: 'bold', color: '#FFFFFF' }}&gt;指挥者&lt;/Text&gt;&#13;&#10;        &lt;Text style={{ fontSize: 19, color: '#C8D0D8', lineHeight: 1.45 }}&gt;能把整件活交出去，说清要求，并验收结果&lt;/Text&gt;&#13;&#10;      &lt;/Box&gt;&#13;&#10;      &lt;Box style={{ flex: 1, height: 400, background: '#061F32', padding: 16, flexDirection: 'column', gap: 10, justifyContent: 'flex-start' }}&gt;&#13;&#10;        &lt;Text style={{ fontSize: 20, fontWeight: 'bold', color: '#08A6F6' }}&gt;04&lt;/Text&gt;&#13;&#10;        &lt;Text style={{ fontSize: 24, fontWeight: 'bold', color: '#FFFFFF' }}&gt;编排者&lt;/Text&gt;&#13;&#10;        &lt;Text style={{ fontSize: 19, color: '#C8D0D8', lineHeight: 1.45 }}&gt;拆任务、分给多个、串成一条能复跑的流程&lt;/Text&gt;&#13;&#10;      &lt;/Box&gt;&#13;&#10;      &lt;Box style={{ flex: 1, height: 450, background: '#08A6F6', padding: 16, flexDirection: 'column', gap: 10, justifyContent: 'flex-start' }}&gt;&#13;&#10;        &lt;Text style={{ fontSize: 20, fontWeight: 'bold', color: '#061F32' }}&gt;05&lt;/Text&gt;&#13;&#10;        &lt;Text style={{ fontSize: 24, fontWeight: 'bold', color: '#FFFFFF' }}&gt;超级个体&lt;/Text&gt;&#13;&#10;        &lt;Text style={{ fontSize: 19, color: '#FFFFFF', lineHeight: 1.45 }}&gt;一个人带着一队 AI，干过去一个小组的活&lt;/Text&gt;&#13;&#10;      &lt;/Box&gt;&#13;&#10;    &lt;/Box&gt;&#13;&#10;    &lt;Box style={{ height: 68, marginTop: 12, background: '#F2F2F2', paddingHorizontal: 24, justifyContent: 'center' }}&gt;&#13;&#10;      &lt;Text style={{ fontSize: 26, fontWeight: 'bold', color: '#061F32' }}&gt;不用急着跳级。先确认自己在哪一格，往上走一格，就已经不一样了。&lt;/Text&gt;&#13;&#10;    &lt;/Box&gt;&#13;&#10;  &lt;/Box&gt;&#13;&#10;  &lt;Box style={{ height: 56, flexDirection: 'row', justifyContent: 'space-between', alignItems: 'center' }}&gt;&#13;&#10;    &lt;Text style={{ fontSize: 13, color: '#808080' }}&gt;超级团队计划 · 员工专场&lt;/Text&gt;&#13;&#10;    &lt;Text style={{ fontSize: 13, color: '#808080' }}&gt;10 / 14&lt;/Text&gt;&#13;&#10;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6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你在哪一格：角色的五个阶段</a:t>
            </a:r>
            <a:endParaRPr/>
          </a:p>
        </p:txBody>
      </p:sp>
      <p:sp>
        <p:nvSpPr>
          <p:cNvPr id="17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18" name=""/>
          <p:cNvSpPr/>
          <p:nvPr/>
        </p:nvSpPr>
        <p:spPr>
          <a:xfrm rot="0" flipH="0" flipV="0">
            <a:off x="533400" y="3067050"/>
            <a:ext cx="2114550" cy="2381250"/>
          </a:xfrm>
          <a:prstGeom prst="rect">
            <a:avLst/>
          </a:prstGeom>
          <a:solidFill>
            <a:srgbClr val="E7E6E6"/>
          </a:solidFill>
          <a:ln/>
        </p:spPr>
        <p:txBody>
          <a:bodyPr/>
          <a:p/>
        </p:txBody>
      </p:sp>
      <p:sp>
        <p:nvSpPr>
          <p:cNvPr id="19" name="" descr="{&quot;isTemplate&quot;:true,&quot;type&quot;:&quot;text&quot;}"/>
          <p:cNvSpPr txBox="1"/>
          <p:nvPr/>
        </p:nvSpPr>
        <p:spPr>
          <a:xfrm rot="0" flipH="0" flipV="0">
            <a:off x="685800" y="3219450"/>
            <a:ext cx="18097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808080"/>
                </a:solidFill>
                <a:latin typeface="Arial"/>
                <a:ea typeface="Arial"/>
              </a:rPr>
              <a:t>01</a:t>
            </a:r>
            <a:endParaRPr/>
          </a:p>
        </p:txBody>
      </p:sp>
      <p:sp>
        <p:nvSpPr>
          <p:cNvPr id="20" name="" descr="{&quot;isTemplate&quot;:true,&quot;type&quot;:&quot;text&quot;}"/>
          <p:cNvSpPr txBox="1"/>
          <p:nvPr/>
        </p:nvSpPr>
        <p:spPr>
          <a:xfrm rot="0" flipH="0" flipV="0">
            <a:off x="685800" y="3543300"/>
            <a:ext cx="18097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61F32"/>
                </a:solidFill>
                <a:latin typeface="Arial"/>
                <a:ea typeface="Arial"/>
              </a:rPr>
              <a:t>观察者</a:t>
            </a:r>
            <a:endParaRPr/>
          </a:p>
        </p:txBody>
      </p:sp>
      <p:sp>
        <p:nvSpPr>
          <p:cNvPr id="21" name="" descr="{&quot;isTemplate&quot;:true,&quot;type&quot;:&quot;text&quot;}"/>
          <p:cNvSpPr txBox="1"/>
          <p:nvPr/>
        </p:nvSpPr>
        <p:spPr>
          <a:xfrm rot="0" flipH="0" flipV="0">
            <a:off x="685800" y="3914775"/>
            <a:ext cx="1809750" cy="6381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425">
                <a:solidFill>
                  <a:srgbClr val="44546A"/>
                </a:solidFill>
                <a:latin typeface="Arial"/>
                <a:ea typeface="Arial"/>
              </a:rPr>
              <a:t>听说过，看过别人用，自己还没真正上手</a:t>
            </a:r>
            <a:endParaRPr/>
          </a:p>
        </p:txBody>
      </p:sp>
      <p:sp>
        <p:nvSpPr>
          <p:cNvPr id="22" name=""/>
          <p:cNvSpPr/>
          <p:nvPr/>
        </p:nvSpPr>
        <p:spPr>
          <a:xfrm rot="0" flipH="0" flipV="0">
            <a:off x="2781300" y="2590800"/>
            <a:ext cx="2124075" cy="2857500"/>
          </a:xfrm>
          <a:prstGeom prst="rect">
            <a:avLst/>
          </a:prstGeom>
          <a:solidFill>
            <a:srgbClr val="E7E6E6"/>
          </a:solidFill>
          <a:ln/>
        </p:spPr>
        <p:txBody>
          <a:bodyPr/>
          <a:p/>
        </p:txBody>
      </p:sp>
      <p:sp>
        <p:nvSpPr>
          <p:cNvPr id="23" name="" descr="{&quot;isTemplate&quot;:true,&quot;type&quot;:&quot;text&quot;}"/>
          <p:cNvSpPr txBox="1"/>
          <p:nvPr/>
        </p:nvSpPr>
        <p:spPr>
          <a:xfrm rot="0" flipH="0" flipV="0">
            <a:off x="2933700" y="2743200"/>
            <a:ext cx="181927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808080"/>
                </a:solidFill>
                <a:latin typeface="Arial"/>
                <a:ea typeface="Arial"/>
              </a:rPr>
              <a:t>02</a:t>
            </a:r>
            <a:endParaRPr/>
          </a:p>
        </p:txBody>
      </p:sp>
      <p:sp>
        <p:nvSpPr>
          <p:cNvPr id="24" name="" descr="{&quot;isTemplate&quot;:true,&quot;type&quot;:&quot;text&quot;}"/>
          <p:cNvSpPr txBox="1"/>
          <p:nvPr/>
        </p:nvSpPr>
        <p:spPr>
          <a:xfrm rot="0" flipH="0" flipV="0">
            <a:off x="2933700" y="3067050"/>
            <a:ext cx="181927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61F32"/>
                </a:solidFill>
                <a:latin typeface="Arial"/>
                <a:ea typeface="Arial"/>
              </a:rPr>
              <a:t>使用者</a:t>
            </a:r>
            <a:endParaRPr/>
          </a:p>
        </p:txBody>
      </p:sp>
      <p:sp>
        <p:nvSpPr>
          <p:cNvPr id="25" name="" descr="{&quot;isTemplate&quot;:true,&quot;type&quot;:&quot;text&quot;}"/>
          <p:cNvSpPr txBox="1"/>
          <p:nvPr/>
        </p:nvSpPr>
        <p:spPr>
          <a:xfrm rot="0" flipH="0" flipV="0">
            <a:off x="2933700" y="3438525"/>
            <a:ext cx="1819275" cy="6381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425">
                <a:solidFill>
                  <a:srgbClr val="44546A"/>
                </a:solidFill>
                <a:latin typeface="Arial"/>
                <a:ea typeface="Arial"/>
              </a:rPr>
              <a:t>会提问、会搜，把它当更聪明的搜索框</a:t>
            </a:r>
            <a:endParaRPr/>
          </a:p>
        </p:txBody>
      </p:sp>
      <p:sp>
        <p:nvSpPr>
          <p:cNvPr id="26" name=""/>
          <p:cNvSpPr/>
          <p:nvPr/>
        </p:nvSpPr>
        <p:spPr>
          <a:xfrm rot="0" flipH="0" flipV="0">
            <a:off x="5038725" y="2114550"/>
            <a:ext cx="2114550" cy="333375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27" name="" descr="{&quot;isTemplate&quot;:true,&quot;type&quot;:&quot;text&quot;}"/>
          <p:cNvSpPr txBox="1"/>
          <p:nvPr/>
        </p:nvSpPr>
        <p:spPr>
          <a:xfrm rot="0" flipH="0" flipV="0">
            <a:off x="5191125" y="2266950"/>
            <a:ext cx="18097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08A6F6"/>
                </a:solidFill>
                <a:latin typeface="Arial"/>
                <a:ea typeface="Arial"/>
              </a:rPr>
              <a:t>03</a:t>
            </a:r>
            <a:endParaRPr/>
          </a:p>
        </p:txBody>
      </p:sp>
      <p:sp>
        <p:nvSpPr>
          <p:cNvPr id="28" name="" descr="{&quot;isTemplate&quot;:true,&quot;type&quot;:&quot;text&quot;}"/>
          <p:cNvSpPr txBox="1"/>
          <p:nvPr/>
        </p:nvSpPr>
        <p:spPr>
          <a:xfrm rot="0" flipH="0" flipV="0">
            <a:off x="5191125" y="2590800"/>
            <a:ext cx="18097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FFFFFF"/>
                </a:solidFill>
                <a:latin typeface="Arial"/>
                <a:ea typeface="Arial"/>
              </a:rPr>
              <a:t>指挥者</a:t>
            </a:r>
            <a:endParaRPr/>
          </a:p>
        </p:txBody>
      </p:sp>
      <p:sp>
        <p:nvSpPr>
          <p:cNvPr id="29" name="" descr="{&quot;isTemplate&quot;:true,&quot;type&quot;:&quot;text&quot;}"/>
          <p:cNvSpPr txBox="1"/>
          <p:nvPr/>
        </p:nvSpPr>
        <p:spPr>
          <a:xfrm rot="0" flipH="0" flipV="0">
            <a:off x="5191125" y="2962275"/>
            <a:ext cx="1809750" cy="6381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425">
                <a:solidFill>
                  <a:srgbClr val="C8D0D8"/>
                </a:solidFill>
                <a:latin typeface="Arial"/>
                <a:ea typeface="Arial"/>
              </a:rPr>
              <a:t>能把整件活交出去，说清要求，并验收结果</a:t>
            </a:r>
            <a:endParaRPr/>
          </a:p>
        </p:txBody>
      </p:sp>
      <p:sp>
        <p:nvSpPr>
          <p:cNvPr id="30" name=""/>
          <p:cNvSpPr/>
          <p:nvPr/>
        </p:nvSpPr>
        <p:spPr>
          <a:xfrm rot="0" flipH="0" flipV="0">
            <a:off x="7286625" y="1638300"/>
            <a:ext cx="2124075" cy="381000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31" name="" descr="{&quot;isTemplate&quot;:true,&quot;type&quot;:&quot;text&quot;}"/>
          <p:cNvSpPr txBox="1"/>
          <p:nvPr/>
        </p:nvSpPr>
        <p:spPr>
          <a:xfrm rot="0" flipH="0" flipV="0">
            <a:off x="7439025" y="1790700"/>
            <a:ext cx="181927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08A6F6"/>
                </a:solidFill>
                <a:latin typeface="Arial"/>
                <a:ea typeface="Arial"/>
              </a:rPr>
              <a:t>04</a:t>
            </a:r>
            <a:endParaRPr/>
          </a:p>
        </p:txBody>
      </p:sp>
      <p:sp>
        <p:nvSpPr>
          <p:cNvPr id="32" name="" descr="{&quot;isTemplate&quot;:true,&quot;type&quot;:&quot;text&quot;}"/>
          <p:cNvSpPr txBox="1"/>
          <p:nvPr/>
        </p:nvSpPr>
        <p:spPr>
          <a:xfrm rot="0" flipH="0" flipV="0">
            <a:off x="7439025" y="2114550"/>
            <a:ext cx="181927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FFFFFF"/>
                </a:solidFill>
                <a:latin typeface="Arial"/>
                <a:ea typeface="Arial"/>
              </a:rPr>
              <a:t>编排者</a:t>
            </a:r>
            <a:endParaRPr/>
          </a:p>
        </p:txBody>
      </p:sp>
      <p:sp>
        <p:nvSpPr>
          <p:cNvPr id="33" name="" descr="{&quot;isTemplate&quot;:true,&quot;type&quot;:&quot;text&quot;}"/>
          <p:cNvSpPr txBox="1"/>
          <p:nvPr/>
        </p:nvSpPr>
        <p:spPr>
          <a:xfrm rot="0" flipH="0" flipV="0">
            <a:off x="7439025" y="2486025"/>
            <a:ext cx="1819275" cy="6381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425">
                <a:solidFill>
                  <a:srgbClr val="C8D0D8"/>
                </a:solidFill>
                <a:latin typeface="Arial"/>
                <a:ea typeface="Arial"/>
              </a:rPr>
              <a:t>拆任务、分给多个、串成一条能复跑的流程</a:t>
            </a:r>
            <a:endParaRPr/>
          </a:p>
        </p:txBody>
      </p:sp>
      <p:sp>
        <p:nvSpPr>
          <p:cNvPr id="34" name=""/>
          <p:cNvSpPr/>
          <p:nvPr/>
        </p:nvSpPr>
        <p:spPr>
          <a:xfrm rot="0" flipH="0" flipV="0">
            <a:off x="9544050" y="1162050"/>
            <a:ext cx="2114550" cy="428625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35" name="" descr="{&quot;isTemplate&quot;:true,&quot;type&quot;:&quot;text&quot;}"/>
          <p:cNvSpPr txBox="1"/>
          <p:nvPr/>
        </p:nvSpPr>
        <p:spPr>
          <a:xfrm rot="0" flipH="0" flipV="0">
            <a:off x="9696450" y="1314450"/>
            <a:ext cx="18097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061F32"/>
                </a:solidFill>
                <a:latin typeface="Arial"/>
                <a:ea typeface="Arial"/>
              </a:rPr>
              <a:t>05</a:t>
            </a:r>
            <a:endParaRPr/>
          </a:p>
        </p:txBody>
      </p:sp>
      <p:sp>
        <p:nvSpPr>
          <p:cNvPr id="36" name="" descr="{&quot;isTemplate&quot;:true,&quot;type&quot;:&quot;text&quot;}"/>
          <p:cNvSpPr txBox="1"/>
          <p:nvPr/>
        </p:nvSpPr>
        <p:spPr>
          <a:xfrm rot="0" flipH="0" flipV="0">
            <a:off x="9696450" y="1638300"/>
            <a:ext cx="18097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FFFFFF"/>
                </a:solidFill>
                <a:latin typeface="Arial"/>
                <a:ea typeface="Arial"/>
              </a:rPr>
              <a:t>超级个体</a:t>
            </a:r>
            <a:endParaRPr/>
          </a:p>
        </p:txBody>
      </p:sp>
      <p:sp>
        <p:nvSpPr>
          <p:cNvPr id="37" name="" descr="{&quot;isTemplate&quot;:true,&quot;type&quot;:&quot;text&quot;}"/>
          <p:cNvSpPr txBox="1"/>
          <p:nvPr/>
        </p:nvSpPr>
        <p:spPr>
          <a:xfrm rot="0" flipH="0" flipV="0">
            <a:off x="9696450" y="2009775"/>
            <a:ext cx="1809750" cy="6381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425">
                <a:solidFill>
                  <a:srgbClr val="FFFFFF"/>
                </a:solidFill>
                <a:latin typeface="Arial"/>
                <a:ea typeface="Arial"/>
              </a:rPr>
              <a:t>一个人带着一队</a:t>
            </a:r>
            <a:r>
              <a:rPr lang="en-US" sz="1425">
                <a:solidFill>
                  <a:srgbClr val="FFFFFF"/>
                </a:solidFill>
                <a:latin typeface="Arial"/>
                <a:ea typeface="Arial"/>
              </a:rPr>
              <a:t> AI</a:t>
            </a:r>
            <a:r>
              <a:rPr lang="zh-CN" sz="1425">
                <a:solidFill>
                  <a:srgbClr val="FFFFFF"/>
                </a:solidFill>
                <a:latin typeface="Arial"/>
                <a:ea typeface="Arial"/>
              </a:rPr>
              <a:t>，干过去一个小组的活</a:t>
            </a:r>
            <a:endParaRPr/>
          </a:p>
        </p:txBody>
      </p:sp>
      <p:sp>
        <p:nvSpPr>
          <p:cNvPr id="38" name=""/>
          <p:cNvSpPr/>
          <p:nvPr/>
        </p:nvSpPr>
        <p:spPr>
          <a:xfrm rot="0" flipH="0" flipV="0">
            <a:off x="533400" y="5562600"/>
            <a:ext cx="11125200" cy="647700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p/>
        </p:txBody>
      </p:sp>
      <p:sp>
        <p:nvSpPr>
          <p:cNvPr id="39" name="" descr="{&quot;isTemplate&quot;:true,&quot;type&quot;:&quot;text&quot;}"/>
          <p:cNvSpPr txBox="1"/>
          <p:nvPr/>
        </p:nvSpPr>
        <p:spPr>
          <a:xfrm rot="0" flipH="0" flipV="0">
            <a:off x="533400" y="5734050"/>
            <a:ext cx="111252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061F32"/>
                </a:solidFill>
                <a:latin typeface="Arial"/>
                <a:ea typeface="Arial"/>
              </a:rPr>
              <a:t>不用急着跳级。先确认自己在哪一格，往上走一格，就已经不一样了。</a:t>
            </a:r>
            <a:endParaRPr/>
          </a:p>
        </p:txBody>
      </p:sp>
      <p:sp>
        <p:nvSpPr>
          <p:cNvPr id="40" name="" descr="{&quot;isTemplate&quot;:true,&quot;type&quot;:&quot;text&quot;}"/>
          <p:cNvSpPr txBox="1"/>
          <p:nvPr/>
        </p:nvSpPr>
        <p:spPr>
          <a:xfrm rot="0" flipH="0" flipV="0">
            <a:off x="533400" y="6515100"/>
            <a:ext cx="13525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超级团队计划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·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员工专场</a:t>
            </a:r>
            <a:endParaRPr/>
          </a:p>
        </p:txBody>
      </p:sp>
      <p:sp>
        <p:nvSpPr>
          <p:cNvPr id="41" name="" descr="{&quot;isTemplate&quot;:true,&quot;type&quot;:&quot;text&quot;}"/>
          <p:cNvSpPr txBox="1"/>
          <p:nvPr/>
        </p:nvSpPr>
        <p:spPr>
          <a:xfrm rot="0" flipH="0" flipV="0">
            <a:off x="11277600" y="65151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10 / 14</a:t>
            </a:r>
            <a:endParaRPr/>
          </a:p>
        </p:txBody>
      </p:sp>
    </p:spTree>
  </p:cSld>
</p:sld>
</file>

<file path=ppt/slides/slide11.xml><?xml version="1.0" encoding="utf-8"?>
<p:sld xmlns:p="http://schemas.openxmlformats.org/presentationml/2006/main" xmlns:a="http://schemas.openxmlformats.org/drawingml/2006/main">
  <p:cSld>
    <p:spTree>
      <p:nvGrpSpPr>
        <p:cNvPr id="42" name="" descr="&lt;Slide style={{ width: 1280, height: 720, background: '#FFFFFF', flexDirection: 'column', padding: '0 56px', fontFamily: 'Arial, &quot;Microsoft YaHei&quot;, sans-serif' }}&gt;&#13;&#10;  &lt;Box style={{ height: 88, paddingTop: 44 }}&gt;&#13;&#10;    &lt;Text style={{ fontSize: 34, fontWeight: 'bold', color: '#061F32' }}&gt;什么叫&quot;超级个体&quot;&lt;/Text&gt;&#13;&#10;  &lt;/Box&gt;&#13;&#10;  &lt;Box style={{ height: 1, background: '#1A1A1A' }} /&gt;&#13;&#10;  &lt;Box style={{ flex: 1, flexDirection: 'row', gap: 32, paddingTop: 24, paddingBottom: 16 }}&gt;&#13;&#10;    &lt;Box style={{ width: '34%', flexDirection: 'column', gap: 14 }}&gt;&#13;&#10;      &lt;Text style={{ fontSize: 24, fontWeight: 'bold', color: '#808080' }}&gt;先说它不是什么&lt;/Text&gt;&#13;&#10;      &lt;Box style={{ flex: 1, background: '#F2F2F2', padding: 24, flexDirection: 'column', gap: 22, justifyContent: 'center' }}&gt;&#13;&#10;        &lt;Box style={{ flexDirection: 'row', gap: 14, alignItems: 'center' }}&gt;&#13;&#10;          &lt;Text style={{ fontSize: 24, fontWeight: 'bold', color: '#808080' }}&gt;✕&lt;/Text&gt;&#13;&#10;          &lt;Box style={{ flex: 1, flexDirection: 'column', gap: 4 }}&gt;&#13;&#10;            &lt;Text style={{ fontSize: 22, fontWeight: 'bold', color: '#44546A' }}&gt;不是天才&lt;/Text&gt;&#13;&#10;            &lt;Text style={{ fontSize: 19, color: '#808080', lineHeight: 1.4 }}&gt;不需要你比谁更聪明&lt;/Text&gt;&#13;&#10;          &lt;/Box&gt;&#13;&#10;        &lt;/Box&gt;&#13;&#10;        &lt;Box style={{ height: 1, background: '#E7E6E6' }} /&gt;&#13;&#10;        &lt;Box style={{ flexDirection: 'row', gap: 14, alignItems: 'center' }}&gt;&#13;&#10;          &lt;Text style={{ fontSize: 24, fontWeight: 'bold', color: '#808080' }}&gt;✕&lt;/Text&gt;&#13;&#10;          &lt;Box style={{ flex: 1, flexDirection: 'column', gap: 4 }}&gt;&#13;&#10;            &lt;Text style={{ fontSize: 22, fontWeight: 'bold', color: '#44546A' }}&gt;不是加班狂&lt;/Text&gt;&#13;&#10;            &lt;Text style={{ fontSize: 19, color: '#808080', lineHeight: 1.4 }}&gt;不是靠把自己熬干换来的&lt;/Text&gt;&#13;&#10;          &lt;/Box&gt;&#13;&#10;        &lt;/Box&gt;&#13;&#10;        &lt;Box style={{ height: 1, background: '#E7E6E6' }} /&gt;&#13;&#10;        &lt;Box style={{ flexDirection: 'row', gap: 14, alignItems: 'center' }}&gt;&#13;&#10;          &lt;Text style={{ fontSize: 24, fontWeight: 'bold', color: '#808080' }}&gt;✕&lt;/Text&gt;&#13;&#10;          &lt;Box style={{ flex: 1, flexDirection: 'column', gap: 4 }}&gt;&#13;&#10;            &lt;Text style={{ fontSize: 22, fontWeight: 'bold', color: '#44546A' }}&gt;不是什么都会&lt;/Text&gt;&#13;&#10;            &lt;Text style={{ fontSize: 19, color: '#808080', lineHeight: 1.4 }}&gt;不是把所有技能都学一遍&lt;/Text&gt;&#13;&#10;          &lt;/Box&gt;&#13;&#10;        &lt;/Box&gt;&#13;&#10;      &lt;/Box&gt;&#13;&#10;    &lt;/Box&gt;&#13;&#10;    &lt;Box style={{ flex: 1, background: '#061F32', padding: 32, flexDirection: 'column', justifyContent: 'center', gap: 26 }}&gt;&#13;&#10;      &lt;Text style={{ fontSize: 40, fontWeight: 'bold', color: '#FFFFFF', lineHeight: 1.3 }}&gt;超级个体 ＝ 一个人 ＋ 一队 AI&lt;/Text&gt;&#13;&#10;      &lt;Box style={{ flexDirection: 'row', gap: 20 }}&gt;&#13;&#10;        &lt;Box style={{ flex: 1, flexDirection: 'column', gap: 6 }}&gt;&#13;&#10;          &lt;Text style={{ fontSize: 24, fontWeight: 'bold', color: '#08A6F6' }}&gt;人负责&lt;/Text&gt;&#13;&#10;          &lt;Text style={{ fontSize: 20, color: '#C8D0D8', lineHeight: 1.5 }}&gt;定方向、说清要求、判断好坏、为结果负责&lt;/Text&gt;&#13;&#10;        &lt;/Box&gt;&#13;&#10;        &lt;Box style={{ width: 1, background: '#2A4258' }} /&gt;&#13;&#10;        &lt;Box style={{ flex: 1, flexDirection: 'column', gap: 6 }}&gt;&#13;&#10;          &lt;Text style={{ fontSize: 24, fontWeight: 'bold', color: '#08A6F6' }}&gt;AI 负责&lt;/Text&gt;&#13;&#10;          &lt;Text style={{ fontSize: 20, color: '#C8D0D8', lineHeight: 1.5 }}&gt;执行、反复重做、不喊累、不限时间&lt;/Text&gt;&#13;&#10;        &lt;/Box&gt;&#13;&#10;      &lt;/Box&gt;&#13;&#10;      &lt;Box style={{ width: 64, height: 3, background: '#08A6F6' }} /&gt;&#13;&#10;      &lt;Text style={{ fontSize: 24, fontWeight: 'bold', color: '#FFFFFF', lineHeight: 1.45 }}&gt;结果是：过去要一个小组干的活，现在一个人能扛下来。&lt;/Text&gt;&#13;&#10;    &lt;/Box&gt;&#13;&#10;  &lt;/Box&gt;&#13;&#10;  &lt;Box style={{ height: 56, flexDirection: 'row', justifyContent: 'space-between', alignItems: 'center' }}&gt;&#13;&#10;    &lt;Text style={{ fontSize: 20, color: '#061F32', fontWeight: 'bold' }}&gt;它不是头衔，是一种工作方式。&lt;/Text&gt;&#13;&#10;    &lt;Text style={{ fontSize: 13, color: '#808080' }}&gt;11 / 14&lt;/Text&gt;&#13;&#10;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4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什么叫</a:t>
            </a:r>
            <a:r>
              <a:rPr lang="en-US" sz="2550" b="1">
                <a:solidFill>
                  <a:srgbClr val="061F32"/>
                </a:solidFill>
                <a:latin typeface="Arial"/>
                <a:ea typeface="Arial"/>
              </a:rPr>
              <a:t>"</a:t>
            </a: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超级个体</a:t>
            </a:r>
            <a:r>
              <a:rPr lang="en-US" sz="2550" b="1">
                <a:solidFill>
                  <a:srgbClr val="061F32"/>
                </a:solidFill>
                <a:latin typeface="Arial"/>
                <a:ea typeface="Arial"/>
              </a:rPr>
              <a:t>"</a:t>
            </a:r>
            <a:endParaRPr/>
          </a:p>
        </p:txBody>
      </p:sp>
      <p:sp>
        <p:nvSpPr>
          <p:cNvPr id="45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46" name="" descr="{&quot;isTemplate&quot;:true,&quot;type&quot;:&quot;text&quot;}"/>
          <p:cNvSpPr txBox="1"/>
          <p:nvPr/>
        </p:nvSpPr>
        <p:spPr>
          <a:xfrm rot="0" flipH="0" flipV="0">
            <a:off x="533400" y="1076325"/>
            <a:ext cx="378142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808080"/>
                </a:solidFill>
                <a:latin typeface="Arial"/>
                <a:ea typeface="Arial"/>
              </a:rPr>
              <a:t>先说它不是什么</a:t>
            </a:r>
            <a:endParaRPr/>
          </a:p>
        </p:txBody>
      </p:sp>
      <p:sp>
        <p:nvSpPr>
          <p:cNvPr id="47" name=""/>
          <p:cNvSpPr/>
          <p:nvPr/>
        </p:nvSpPr>
        <p:spPr>
          <a:xfrm rot="0" flipH="0" flipV="0">
            <a:off x="533400" y="1485900"/>
            <a:ext cx="3781425" cy="4686300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p/>
        </p:txBody>
      </p:sp>
      <p:sp>
        <p:nvSpPr>
          <p:cNvPr id="48" name="" descr="{&quot;isTemplate&quot;:true,&quot;type&quot;:&quot;text&quot;}"/>
          <p:cNvSpPr txBox="1"/>
          <p:nvPr/>
        </p:nvSpPr>
        <p:spPr>
          <a:xfrm rot="0" flipH="0" flipV="0">
            <a:off x="762000" y="2667000"/>
            <a:ext cx="2286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800" b="1">
                <a:solidFill>
                  <a:srgbClr val="808080"/>
                </a:solidFill>
                <a:latin typeface="Arial"/>
                <a:ea typeface="Arial"/>
              </a:rPr>
              <a:t>✕</a:t>
            </a:r>
            <a:endParaRPr/>
          </a:p>
        </p:txBody>
      </p:sp>
      <p:sp>
        <p:nvSpPr>
          <p:cNvPr id="49" name="" descr="{&quot;isTemplate&quot;:true,&quot;type&quot;:&quot;text&quot;}"/>
          <p:cNvSpPr txBox="1"/>
          <p:nvPr/>
        </p:nvSpPr>
        <p:spPr>
          <a:xfrm rot="0" flipH="0" flipV="0">
            <a:off x="1123950" y="2505075"/>
            <a:ext cx="296227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44546A"/>
                </a:solidFill>
                <a:latin typeface="Arial"/>
                <a:ea typeface="Arial"/>
              </a:rPr>
              <a:t>不是天才</a:t>
            </a:r>
            <a:endParaRPr/>
          </a:p>
        </p:txBody>
      </p:sp>
      <p:sp>
        <p:nvSpPr>
          <p:cNvPr id="50" name="" descr="{&quot;isTemplate&quot;:true,&quot;type&quot;:&quot;text&quot;}"/>
          <p:cNvSpPr txBox="1"/>
          <p:nvPr/>
        </p:nvSpPr>
        <p:spPr>
          <a:xfrm rot="0" flipH="0" flipV="0">
            <a:off x="1123950" y="2800350"/>
            <a:ext cx="2962275" cy="3048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425">
                <a:solidFill>
                  <a:srgbClr val="808080"/>
                </a:solidFill>
                <a:latin typeface="Arial"/>
                <a:ea typeface="Arial"/>
              </a:rPr>
              <a:t>不需要你比谁更聪明</a:t>
            </a:r>
            <a:endParaRPr/>
          </a:p>
        </p:txBody>
      </p:sp>
      <p:sp>
        <p:nvSpPr>
          <p:cNvPr id="51" name=""/>
          <p:cNvSpPr/>
          <p:nvPr/>
        </p:nvSpPr>
        <p:spPr>
          <a:xfrm rot="0" flipH="0" flipV="0">
            <a:off x="762000" y="3314700"/>
            <a:ext cx="3324225" cy="9525"/>
          </a:xfrm>
          <a:prstGeom prst="rect">
            <a:avLst/>
          </a:prstGeom>
          <a:solidFill>
            <a:srgbClr val="E7E6E6"/>
          </a:solidFill>
          <a:ln/>
        </p:spPr>
        <p:txBody>
          <a:bodyPr/>
          <a:p/>
        </p:txBody>
      </p:sp>
      <p:sp>
        <p:nvSpPr>
          <p:cNvPr id="52" name="" descr="{&quot;isTemplate&quot;:true,&quot;type&quot;:&quot;text&quot;}"/>
          <p:cNvSpPr txBox="1"/>
          <p:nvPr/>
        </p:nvSpPr>
        <p:spPr>
          <a:xfrm rot="0" flipH="0" flipV="0">
            <a:off x="762000" y="3695700"/>
            <a:ext cx="2286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800" b="1">
                <a:solidFill>
                  <a:srgbClr val="808080"/>
                </a:solidFill>
                <a:latin typeface="Arial"/>
                <a:ea typeface="Arial"/>
              </a:rPr>
              <a:t>✕</a:t>
            </a:r>
            <a:endParaRPr/>
          </a:p>
        </p:txBody>
      </p:sp>
      <p:sp>
        <p:nvSpPr>
          <p:cNvPr id="53" name="" descr="{&quot;isTemplate&quot;:true,&quot;type&quot;:&quot;text&quot;}"/>
          <p:cNvSpPr txBox="1"/>
          <p:nvPr/>
        </p:nvSpPr>
        <p:spPr>
          <a:xfrm rot="0" flipH="0" flipV="0">
            <a:off x="1123950" y="3533775"/>
            <a:ext cx="296227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44546A"/>
                </a:solidFill>
                <a:latin typeface="Arial"/>
                <a:ea typeface="Arial"/>
              </a:rPr>
              <a:t>不是加班狂</a:t>
            </a:r>
            <a:endParaRPr/>
          </a:p>
        </p:txBody>
      </p:sp>
      <p:sp>
        <p:nvSpPr>
          <p:cNvPr id="54" name="" descr="{&quot;isTemplate&quot;:true,&quot;type&quot;:&quot;text&quot;}"/>
          <p:cNvSpPr txBox="1"/>
          <p:nvPr/>
        </p:nvSpPr>
        <p:spPr>
          <a:xfrm rot="0" flipH="0" flipV="0">
            <a:off x="1123950" y="3829050"/>
            <a:ext cx="2962275" cy="3048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425">
                <a:solidFill>
                  <a:srgbClr val="808080"/>
                </a:solidFill>
                <a:latin typeface="Arial"/>
                <a:ea typeface="Arial"/>
              </a:rPr>
              <a:t>不是靠把自己熬干换来的</a:t>
            </a:r>
            <a:endParaRPr/>
          </a:p>
        </p:txBody>
      </p:sp>
      <p:sp>
        <p:nvSpPr>
          <p:cNvPr id="55" name=""/>
          <p:cNvSpPr/>
          <p:nvPr/>
        </p:nvSpPr>
        <p:spPr>
          <a:xfrm rot="0" flipH="0" flipV="0">
            <a:off x="762000" y="4343400"/>
            <a:ext cx="3324225" cy="9525"/>
          </a:xfrm>
          <a:prstGeom prst="rect">
            <a:avLst/>
          </a:prstGeom>
          <a:solidFill>
            <a:srgbClr val="E7E6E6"/>
          </a:solidFill>
          <a:ln/>
        </p:spPr>
        <p:txBody>
          <a:bodyPr/>
          <a:p/>
        </p:txBody>
      </p:sp>
      <p:sp>
        <p:nvSpPr>
          <p:cNvPr id="56" name="" descr="{&quot;isTemplate&quot;:true,&quot;type&quot;:&quot;text&quot;}"/>
          <p:cNvSpPr txBox="1"/>
          <p:nvPr/>
        </p:nvSpPr>
        <p:spPr>
          <a:xfrm rot="0" flipH="0" flipV="0">
            <a:off x="762000" y="4724400"/>
            <a:ext cx="2286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800" b="1">
                <a:solidFill>
                  <a:srgbClr val="808080"/>
                </a:solidFill>
                <a:latin typeface="Arial"/>
                <a:ea typeface="Arial"/>
              </a:rPr>
              <a:t>✕</a:t>
            </a:r>
            <a:endParaRPr/>
          </a:p>
        </p:txBody>
      </p:sp>
      <p:sp>
        <p:nvSpPr>
          <p:cNvPr id="57" name="" descr="{&quot;isTemplate&quot;:true,&quot;type&quot;:&quot;text&quot;}"/>
          <p:cNvSpPr txBox="1"/>
          <p:nvPr/>
        </p:nvSpPr>
        <p:spPr>
          <a:xfrm rot="0" flipH="0" flipV="0">
            <a:off x="1123950" y="4562475"/>
            <a:ext cx="296227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44546A"/>
                </a:solidFill>
                <a:latin typeface="Arial"/>
                <a:ea typeface="Arial"/>
              </a:rPr>
              <a:t>不是什么都会</a:t>
            </a:r>
            <a:endParaRPr/>
          </a:p>
        </p:txBody>
      </p:sp>
      <p:sp>
        <p:nvSpPr>
          <p:cNvPr id="58" name="" descr="{&quot;isTemplate&quot;:true,&quot;type&quot;:&quot;text&quot;}"/>
          <p:cNvSpPr txBox="1"/>
          <p:nvPr/>
        </p:nvSpPr>
        <p:spPr>
          <a:xfrm rot="0" flipH="0" flipV="0">
            <a:off x="1123950" y="4857750"/>
            <a:ext cx="2962275" cy="3048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425">
                <a:solidFill>
                  <a:srgbClr val="808080"/>
                </a:solidFill>
                <a:latin typeface="Arial"/>
                <a:ea typeface="Arial"/>
              </a:rPr>
              <a:t>不是把所有技能都学一遍</a:t>
            </a:r>
            <a:endParaRPr/>
          </a:p>
        </p:txBody>
      </p:sp>
      <p:sp>
        <p:nvSpPr>
          <p:cNvPr id="59" name=""/>
          <p:cNvSpPr/>
          <p:nvPr/>
        </p:nvSpPr>
        <p:spPr>
          <a:xfrm rot="0" flipH="0" flipV="0">
            <a:off x="4619625" y="1076325"/>
            <a:ext cx="7038975" cy="5095875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60" name="" descr="{&quot;isTemplate&quot;:true,&quot;type&quot;:&quot;text&quot;}"/>
          <p:cNvSpPr txBox="1"/>
          <p:nvPr/>
        </p:nvSpPr>
        <p:spPr>
          <a:xfrm rot="0" flipH="0" flipV="0">
            <a:off x="4924425" y="2228850"/>
            <a:ext cx="6429375" cy="600075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3000" b="1">
                <a:solidFill>
                  <a:srgbClr val="FFFFFF"/>
                </a:solidFill>
                <a:latin typeface="Arial"/>
                <a:ea typeface="Arial"/>
              </a:rPr>
              <a:t>超级个体</a:t>
            </a:r>
            <a:r>
              <a:rPr lang="en-US" sz="3000" b="1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lang="zh-CN" sz="3000" b="1">
                <a:solidFill>
                  <a:srgbClr val="FFFFFF"/>
                </a:solidFill>
                <a:latin typeface="Arial"/>
                <a:ea typeface="Arial"/>
              </a:rPr>
              <a:t>＝</a:t>
            </a:r>
            <a:r>
              <a:rPr lang="en-US" sz="3000" b="1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lang="zh-CN" sz="3000" b="1">
                <a:solidFill>
                  <a:srgbClr val="FFFFFF"/>
                </a:solidFill>
                <a:latin typeface="Arial"/>
                <a:ea typeface="Arial"/>
              </a:rPr>
              <a:t>一个人</a:t>
            </a:r>
            <a:r>
              <a:rPr lang="en-US" sz="3000" b="1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lang="zh-CN" sz="3000" b="1">
                <a:solidFill>
                  <a:srgbClr val="FFFFFF"/>
                </a:solidFill>
                <a:latin typeface="Arial"/>
                <a:ea typeface="Arial"/>
              </a:rPr>
              <a:t>＋</a:t>
            </a:r>
            <a:r>
              <a:rPr lang="en-US" sz="3000" b="1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lang="zh-CN" sz="3000" b="1">
                <a:solidFill>
                  <a:srgbClr val="FFFFFF"/>
                </a:solidFill>
                <a:latin typeface="Arial"/>
                <a:ea typeface="Arial"/>
              </a:rPr>
              <a:t>一队</a:t>
            </a:r>
            <a:r>
              <a:rPr lang="en-US" sz="3000" b="1">
                <a:solidFill>
                  <a:srgbClr val="FFFFFF"/>
                </a:solidFill>
                <a:latin typeface="Arial"/>
                <a:ea typeface="Arial"/>
              </a:rPr>
              <a:t> AI</a:t>
            </a:r>
            <a:endParaRPr/>
          </a:p>
        </p:txBody>
      </p:sp>
      <p:sp>
        <p:nvSpPr>
          <p:cNvPr id="61" name="" descr="{&quot;isTemplate&quot;:true,&quot;type&quot;:&quot;text&quot;}"/>
          <p:cNvSpPr txBox="1"/>
          <p:nvPr/>
        </p:nvSpPr>
        <p:spPr>
          <a:xfrm rot="0" flipH="0" flipV="0">
            <a:off x="4924425" y="3076575"/>
            <a:ext cx="301942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8A6F6"/>
                </a:solidFill>
                <a:latin typeface="Arial"/>
                <a:ea typeface="Arial"/>
              </a:rPr>
              <a:t>人负责</a:t>
            </a:r>
            <a:endParaRPr/>
          </a:p>
        </p:txBody>
      </p:sp>
      <p:sp>
        <p:nvSpPr>
          <p:cNvPr id="62" name="" descr="{&quot;isTemplate&quot;:true,&quot;type&quot;:&quot;text&quot;}"/>
          <p:cNvSpPr txBox="1"/>
          <p:nvPr/>
        </p:nvSpPr>
        <p:spPr>
          <a:xfrm rot="0" flipH="0" flipV="0">
            <a:off x="4924425" y="3409950"/>
            <a:ext cx="3019425" cy="6858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00">
                <a:solidFill>
                  <a:srgbClr val="C8D0D8"/>
                </a:solidFill>
                <a:latin typeface="Arial"/>
                <a:ea typeface="Arial"/>
              </a:rPr>
              <a:t>定方向、说清要求、判断好坏、为结果负责</a:t>
            </a:r>
            <a:endParaRPr/>
          </a:p>
        </p:txBody>
      </p:sp>
      <p:sp>
        <p:nvSpPr>
          <p:cNvPr id="63" name=""/>
          <p:cNvSpPr/>
          <p:nvPr/>
        </p:nvSpPr>
        <p:spPr>
          <a:xfrm rot="0" flipH="0" flipV="0">
            <a:off x="8134350" y="3076575"/>
            <a:ext cx="9525" cy="1019175"/>
          </a:xfrm>
          <a:prstGeom prst="rect">
            <a:avLst/>
          </a:prstGeom>
          <a:solidFill>
            <a:srgbClr val="2A4258"/>
          </a:solidFill>
          <a:ln/>
        </p:spPr>
        <p:txBody>
          <a:bodyPr/>
          <a:p/>
        </p:txBody>
      </p:sp>
      <p:sp>
        <p:nvSpPr>
          <p:cNvPr id="64" name="" descr="{&quot;isTemplate&quot;:true,&quot;type&quot;:&quot;text&quot;}"/>
          <p:cNvSpPr txBox="1"/>
          <p:nvPr/>
        </p:nvSpPr>
        <p:spPr>
          <a:xfrm rot="0" flipH="0" flipV="0">
            <a:off x="8334375" y="3076575"/>
            <a:ext cx="301942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08A6F6"/>
                </a:solidFill>
                <a:latin typeface="Arial"/>
                <a:ea typeface="Arial"/>
              </a:rPr>
              <a:t>AI </a:t>
            </a:r>
            <a:r>
              <a:rPr lang="zh-CN" sz="1800" b="1">
                <a:solidFill>
                  <a:srgbClr val="08A6F6"/>
                </a:solidFill>
                <a:latin typeface="Arial"/>
                <a:ea typeface="Arial"/>
              </a:rPr>
              <a:t>负责</a:t>
            </a:r>
            <a:endParaRPr/>
          </a:p>
        </p:txBody>
      </p:sp>
      <p:sp>
        <p:nvSpPr>
          <p:cNvPr id="65" name="" descr="{&quot;isTemplate&quot;:true,&quot;type&quot;:&quot;text&quot;}"/>
          <p:cNvSpPr txBox="1"/>
          <p:nvPr/>
        </p:nvSpPr>
        <p:spPr>
          <a:xfrm rot="0" flipH="0" flipV="0">
            <a:off x="8334375" y="3409950"/>
            <a:ext cx="3019425" cy="6858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00">
                <a:solidFill>
                  <a:srgbClr val="C8D0D8"/>
                </a:solidFill>
                <a:latin typeface="Arial"/>
                <a:ea typeface="Arial"/>
              </a:rPr>
              <a:t>执行、反复重做、不喊累、不限时间</a:t>
            </a:r>
            <a:endParaRPr/>
          </a:p>
        </p:txBody>
      </p:sp>
      <p:sp>
        <p:nvSpPr>
          <p:cNvPr id="66" name=""/>
          <p:cNvSpPr/>
          <p:nvPr/>
        </p:nvSpPr>
        <p:spPr>
          <a:xfrm rot="0" flipH="0" flipV="0">
            <a:off x="4924425" y="4343400"/>
            <a:ext cx="609600" cy="28575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67" name="" descr="{&quot;isTemplate&quot;:true,&quot;type&quot;:&quot;text&quot;}"/>
          <p:cNvSpPr txBox="1"/>
          <p:nvPr/>
        </p:nvSpPr>
        <p:spPr>
          <a:xfrm rot="0" flipH="0" flipV="0">
            <a:off x="4924425" y="4619625"/>
            <a:ext cx="6429375" cy="40005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800" b="1">
                <a:solidFill>
                  <a:srgbClr val="FFFFFF"/>
                </a:solidFill>
                <a:latin typeface="Arial"/>
                <a:ea typeface="Arial"/>
              </a:rPr>
              <a:t>结果是：过去要一个小组干的活，现在一个人能扛下来。</a:t>
            </a:r>
            <a:endParaRPr/>
          </a:p>
        </p:txBody>
      </p:sp>
      <p:sp>
        <p:nvSpPr>
          <p:cNvPr id="68" name="" descr="{&quot;isTemplate&quot;:true,&quot;type&quot;:&quot;text&quot;}"/>
          <p:cNvSpPr txBox="1"/>
          <p:nvPr/>
        </p:nvSpPr>
        <p:spPr>
          <a:xfrm rot="0" flipH="0" flipV="0">
            <a:off x="533400" y="6477000"/>
            <a:ext cx="26670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61F32"/>
                </a:solidFill>
                <a:latin typeface="Arial"/>
                <a:ea typeface="Arial"/>
              </a:rPr>
              <a:t>它不是头衔，是一种工作方式。</a:t>
            </a:r>
            <a:endParaRPr/>
          </a:p>
        </p:txBody>
      </p:sp>
      <p:sp>
        <p:nvSpPr>
          <p:cNvPr id="69" name="" descr="{&quot;isTemplate&quot;:true,&quot;type&quot;:&quot;text&quot;}"/>
          <p:cNvSpPr txBox="1"/>
          <p:nvPr/>
        </p:nvSpPr>
        <p:spPr>
          <a:xfrm rot="0" flipH="0" flipV="0">
            <a:off x="11287125" y="6515100"/>
            <a:ext cx="3714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11 / 14</a:t>
            </a:r>
            <a:endParaRPr/>
          </a:p>
        </p:txBody>
      </p:sp>
    </p:spTree>
  </p:cSld>
</p:sld>
</file>

<file path=ppt/slides/slide12.xml><?xml version="1.0" encoding="utf-8"?>
<p:sld xmlns:p="http://schemas.openxmlformats.org/presentationml/2006/main" xmlns:a="http://schemas.openxmlformats.org/drawingml/2006/main">
  <p:cSld>
    <p:spTree>
      <p:nvGrpSpPr>
        <p:cNvPr id="70" name="" descr="&lt;Slide style={{ width: 1280, height: 720, background: '#FFFFFF', flexDirection: 'column', padding: '0 56px', fontFamily: 'Arial, &quot;Microsoft YaHei&quot;, sans-serif' }}&gt;&#13;&#10;  &lt;Box style={{ height: 88, paddingTop: 44 }}&gt;&#13;&#10;    &lt;Text style={{ fontSize: 34, fontWeight: 'bold', color: '#061F32' }}&gt;接下来，练这四样就够了&lt;/Text&gt;&#13;&#10;  &lt;/Box&gt;&#13;&#10;  &lt;Box style={{ height: 1, background: '#1A1A1A' }} /&gt;&#13;&#10;  &lt;Box style={{ flex: 1, flexDirection: 'column', paddingTop: 24, paddingBottom: 16, gap: 20 }}&gt;&#13;&#10;    &lt;Box style={{ flex: 1, flexDirection: 'row', gap: 20 }}&gt;&#13;&#10;      &lt;Box style={{ flex: 1, flexDirection: 'row', background: '#F2F2F2' }}&gt;&#13;&#10;        &lt;Box style={{ width: 4, background: '#061F32' }} /&gt;&#13;&#10;        &lt;Box style={{ flex: 1, padding: 20, flexDirection: 'column', gap: 8, justifyContent: 'center' }}&gt;&#13;&#10;          &lt;Box style={{ flexDirection: 'row', alignItems: 'center', gap: 12 }}&gt;&#13;&#10;            &lt;Text style={{ fontSize: 26, fontWeight: 'bold', color: '#08A6F6' }}&gt;01&lt;/Text&gt;&#13;&#10;            &lt;Text style={{ fontSize: 26, fontWeight: 'bold', color: '#061F32' }}&gt;说清楚&lt;/Text&gt;&#13;&#10;          &lt;/Box&gt;&#13;&#10;          &lt;Text style={{ fontSize: 20, color: '#44546A', lineHeight: 1.5 }}&gt;把一句模糊的话，讲成一件能开工的事&lt;/Text&gt;&#13;&#10;          &lt;Text style={{ fontSize: 19, color: '#808080', lineHeight: 1.45 }}&gt;怎么练：交代四件事——给谁用、做什么、什么算好、交成什么样&lt;/Text&gt;&#13;&#10;        &lt;/Box&gt;&#13;&#10;      &lt;/Box&gt;&#13;&#10;      &lt;Box style={{ flex: 1, flexDirection: 'row', background: '#F2F2F2' }}&gt;&#13;&#10;        &lt;Box style={{ width: 4, background: '#061F32' }} /&gt;&#13;&#10;        &lt;Box style={{ flex: 1, padding: 20, flexDirection: 'column', gap: 8, justifyContent: 'center' }}&gt;&#13;&#10;          &lt;Box style={{ flexDirection: 'row', alignItems: 'center', gap: 12 }}&gt;&#13;&#10;            &lt;Text style={{ fontSize: 26, fontWeight: 'bold', color: '#08A6F6' }}&gt;02&lt;/Text&gt;&#13;&#10;            &lt;Text style={{ fontSize: 26, fontWeight: 'bold', color: '#061F32' }}&gt;判断好&lt;/Text&gt;&#13;&#10;          &lt;/Box&gt;&#13;&#10;          &lt;Text style={{ fontSize: 20, color: '#44546A', lineHeight: 1.5 }}&gt;看得出哪里不对、差在哪一截&lt;/Text&gt;&#13;&#10;          &lt;Text style={{ fontSize: 19, color: '#808080', lineHeight: 1.45 }}&gt;怎么练：拿到结果先问三句——答的是我问的吗？哪里不行？要它改哪一段？&lt;/Text&gt;&#13;&#10;        &lt;/Box&gt;&#13;&#10;      &lt;/Box&gt;&#13;&#10;    &lt;/Box&gt;&#13;&#10;    &lt;Box style={{ flex: 1, flexDirection: 'row', gap: 20 }}&gt;&#13;&#10;      &lt;Box style={{ flex: 1, flexDirection: 'row', background: '#F2F2F2' }}&gt;&#13;&#10;        &lt;Box style={{ width: 4, background: '#08A6F6' }} /&gt;&#13;&#10;        &lt;Box style={{ flex: 1, padding: 20, flexDirection: 'column', gap: 8, justifyContent: 'center' }}&gt;&#13;&#10;          &lt;Box style={{ flexDirection: 'row', alignItems: 'center', gap: 12 }}&gt;&#13;&#10;            &lt;Text style={{ fontSize: 26, fontWeight: 'bold', color: '#08A6F6' }}&gt;03&lt;/Text&gt;&#13;&#10;            &lt;Text style={{ fontSize: 26, fontWeight: 'bold', color: '#061F32' }}&gt;守循环&lt;/Text&gt;&#13;&#10;          &lt;/Box&gt;&#13;&#10;          &lt;Text style={{ fontSize: 20, color: '#44546A', lineHeight: 1.5 }}&gt;不指望一次就对，也不一次就放弃&lt;/Text&gt;&#13;&#10;          &lt;Text style={{ fontSize: 19, color: '#808080', lineHeight: 1.45 }}&gt;怎么练：给反馈 → 让它改 → 再验收，走满三轮再下结论&lt;/Text&gt;&#13;&#10;        &lt;/Box&gt;&#13;&#10;      &lt;/Box&gt;&#13;&#10;      &lt;Box style={{ flex: 1, flexDirection: 'row', background: '#F2F2F2' }}&gt;&#13;&#10;        &lt;Box style={{ width: 4, background: '#08A6F6' }} /&gt;&#13;&#10;        &lt;Box style={{ flex: 1, padding: 20, flexDirection: 'column', gap: 8, justifyContent: 'center' }}&gt;&#13;&#10;          &lt;Box style={{ flexDirection: 'row', alignItems: 'center', gap: 12 }}&gt;&#13;&#10;            &lt;Text style={{ fontSize: 26, fontWeight: 'bold', color: '#08A6F6' }}&gt;04&lt;/Text&gt;&#13;&#10;            &lt;Text style={{ fontSize: 26, fontWeight: 'bold', color: '#061F32' }}&gt;存资产&lt;/Text&gt;&#13;&#10;          &lt;/Box&gt;&#13;&#10;          &lt;Text style={{ fontSize: 20, color: '#44546A', lineHeight: 1.5 }}&gt;把这次跑通的，变成下次直接用的&lt;/Text&gt;&#13;&#10;          &lt;Text style={{ fontSize: 19, color: '#808080', lineHeight: 1.45 }}&gt;怎么练：存下你怎么问的、改了什么、最终长什么样&lt;/Text&gt;&#13;&#10;        &lt;/Box&gt;&#13;&#10;      &lt;/Box&gt;&#13;&#10;    &lt;/Box&gt;&#13;&#10;  &lt;/Box&gt;&#13;&#10;  &lt;Box style={{ height: 56, flexDirection: 'row', justifyContent: 'space-between', alignItems: 'center' }}&gt;&#13;&#10;    &lt;Text style={{ fontSize: 20, color: '#061F32', fontWeight: 'bold' }}&gt;这四样没有一样靠天赋，全是练出来的。谁先练，谁先走。&lt;/Text&gt;&#13;&#10;    &lt;Text style={{ fontSize: 13, color: '#808080' }}&gt;12 / 14&lt;/Text&gt;&#13;&#10;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72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接下来，练这四样就够了</a:t>
            </a:r>
            <a:endParaRPr/>
          </a:p>
        </p:txBody>
      </p:sp>
      <p:sp>
        <p:nvSpPr>
          <p:cNvPr id="73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74" name=""/>
          <p:cNvSpPr/>
          <p:nvPr/>
        </p:nvSpPr>
        <p:spPr>
          <a:xfrm rot="0" flipH="0" flipV="0">
            <a:off x="533400" y="1076325"/>
            <a:ext cx="5467350" cy="2609850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p/>
        </p:txBody>
      </p:sp>
      <p:sp>
        <p:nvSpPr>
          <p:cNvPr id="75" name=""/>
          <p:cNvSpPr/>
          <p:nvPr/>
        </p:nvSpPr>
        <p:spPr>
          <a:xfrm rot="0" flipH="0" flipV="0">
            <a:off x="533400" y="1076325"/>
            <a:ext cx="38100" cy="260985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76" name="" descr="{&quot;isTemplate&quot;:true,&quot;type&quot;:&quot;text&quot;}"/>
          <p:cNvSpPr txBox="1"/>
          <p:nvPr/>
        </p:nvSpPr>
        <p:spPr>
          <a:xfrm rot="0" flipH="0" flipV="0">
            <a:off x="762000" y="1666875"/>
            <a:ext cx="276225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08A6F6"/>
                </a:solidFill>
                <a:latin typeface="Arial"/>
                <a:ea typeface="Arial"/>
              </a:rPr>
              <a:t>01</a:t>
            </a:r>
            <a:endParaRPr/>
          </a:p>
        </p:txBody>
      </p:sp>
      <p:sp>
        <p:nvSpPr>
          <p:cNvPr id="77" name="" descr="{&quot;isTemplate&quot;:true,&quot;type&quot;:&quot;text&quot;}"/>
          <p:cNvSpPr txBox="1"/>
          <p:nvPr/>
        </p:nvSpPr>
        <p:spPr>
          <a:xfrm rot="0" flipH="0" flipV="0">
            <a:off x="1152525" y="1666875"/>
            <a:ext cx="74295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061F32"/>
                </a:solidFill>
                <a:latin typeface="Arial"/>
                <a:ea typeface="Arial"/>
              </a:rPr>
              <a:t>说清楚</a:t>
            </a:r>
            <a:endParaRPr/>
          </a:p>
        </p:txBody>
      </p:sp>
      <p:sp>
        <p:nvSpPr>
          <p:cNvPr id="78" name="" descr="{&quot;isTemplate&quot;:true,&quot;type&quot;:&quot;text&quot;}"/>
          <p:cNvSpPr txBox="1"/>
          <p:nvPr/>
        </p:nvSpPr>
        <p:spPr>
          <a:xfrm rot="0" flipH="0" flipV="0">
            <a:off x="762000" y="2047875"/>
            <a:ext cx="5048250" cy="3429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把一句模糊的话，讲成一件能开工的事</a:t>
            </a:r>
            <a:endParaRPr/>
          </a:p>
        </p:txBody>
      </p:sp>
      <p:sp>
        <p:nvSpPr>
          <p:cNvPr id="79" name="" descr="{&quot;isTemplate&quot;:true,&quot;type&quot;:&quot;text&quot;}"/>
          <p:cNvSpPr txBox="1"/>
          <p:nvPr/>
        </p:nvSpPr>
        <p:spPr>
          <a:xfrm rot="0" flipH="0" flipV="0">
            <a:off x="762000" y="2466975"/>
            <a:ext cx="5048250" cy="6381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425">
                <a:solidFill>
                  <a:srgbClr val="808080"/>
                </a:solidFill>
                <a:latin typeface="Arial"/>
                <a:ea typeface="Arial"/>
              </a:rPr>
              <a:t>怎么练：交代四件事——给谁用、做什么、什么算好、交成什么样</a:t>
            </a:r>
            <a:endParaRPr/>
          </a:p>
        </p:txBody>
      </p:sp>
      <p:sp>
        <p:nvSpPr>
          <p:cNvPr id="80" name=""/>
          <p:cNvSpPr/>
          <p:nvPr/>
        </p:nvSpPr>
        <p:spPr>
          <a:xfrm rot="0" flipH="0" flipV="0">
            <a:off x="6191250" y="1076325"/>
            <a:ext cx="5467350" cy="2609850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p/>
        </p:txBody>
      </p:sp>
      <p:sp>
        <p:nvSpPr>
          <p:cNvPr id="81" name=""/>
          <p:cNvSpPr/>
          <p:nvPr/>
        </p:nvSpPr>
        <p:spPr>
          <a:xfrm rot="0" flipH="0" flipV="0">
            <a:off x="6191250" y="1076325"/>
            <a:ext cx="38100" cy="260985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82" name="" descr="{&quot;isTemplate&quot;:true,&quot;type&quot;:&quot;text&quot;}"/>
          <p:cNvSpPr txBox="1"/>
          <p:nvPr/>
        </p:nvSpPr>
        <p:spPr>
          <a:xfrm rot="0" flipH="0" flipV="0">
            <a:off x="6419850" y="1666875"/>
            <a:ext cx="276225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08A6F6"/>
                </a:solidFill>
                <a:latin typeface="Arial"/>
                <a:ea typeface="Arial"/>
              </a:rPr>
              <a:t>02</a:t>
            </a:r>
            <a:endParaRPr/>
          </a:p>
        </p:txBody>
      </p:sp>
      <p:sp>
        <p:nvSpPr>
          <p:cNvPr id="83" name="" descr="{&quot;isTemplate&quot;:true,&quot;type&quot;:&quot;text&quot;}"/>
          <p:cNvSpPr txBox="1"/>
          <p:nvPr/>
        </p:nvSpPr>
        <p:spPr>
          <a:xfrm rot="0" flipH="0" flipV="0">
            <a:off x="6810375" y="1666875"/>
            <a:ext cx="74295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061F32"/>
                </a:solidFill>
                <a:latin typeface="Arial"/>
                <a:ea typeface="Arial"/>
              </a:rPr>
              <a:t>判断好</a:t>
            </a:r>
            <a:endParaRPr/>
          </a:p>
        </p:txBody>
      </p:sp>
      <p:sp>
        <p:nvSpPr>
          <p:cNvPr id="84" name="" descr="{&quot;isTemplate&quot;:true,&quot;type&quot;:&quot;text&quot;}"/>
          <p:cNvSpPr txBox="1"/>
          <p:nvPr/>
        </p:nvSpPr>
        <p:spPr>
          <a:xfrm rot="0" flipH="0" flipV="0">
            <a:off x="6419850" y="2047875"/>
            <a:ext cx="5048250" cy="3429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看得出哪里不对、差在哪一截</a:t>
            </a:r>
            <a:endParaRPr/>
          </a:p>
        </p:txBody>
      </p:sp>
      <p:sp>
        <p:nvSpPr>
          <p:cNvPr id="85" name="" descr="{&quot;isTemplate&quot;:true,&quot;type&quot;:&quot;text&quot;}"/>
          <p:cNvSpPr txBox="1"/>
          <p:nvPr/>
        </p:nvSpPr>
        <p:spPr>
          <a:xfrm rot="0" flipH="0" flipV="0">
            <a:off x="6419850" y="2466975"/>
            <a:ext cx="5048250" cy="6381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425">
                <a:solidFill>
                  <a:srgbClr val="808080"/>
                </a:solidFill>
                <a:latin typeface="Arial"/>
                <a:ea typeface="Arial"/>
              </a:rPr>
              <a:t>怎么练：拿到结果先问三句——答的是我问的吗？哪里不行？要它改哪一段？</a:t>
            </a:r>
            <a:endParaRPr/>
          </a:p>
        </p:txBody>
      </p:sp>
      <p:sp>
        <p:nvSpPr>
          <p:cNvPr id="86" name=""/>
          <p:cNvSpPr/>
          <p:nvPr/>
        </p:nvSpPr>
        <p:spPr>
          <a:xfrm rot="0" flipH="0" flipV="0">
            <a:off x="533400" y="3876675"/>
            <a:ext cx="5467350" cy="2295525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p/>
        </p:txBody>
      </p:sp>
      <p:sp>
        <p:nvSpPr>
          <p:cNvPr id="87" name=""/>
          <p:cNvSpPr/>
          <p:nvPr/>
        </p:nvSpPr>
        <p:spPr>
          <a:xfrm rot="0" flipH="0" flipV="0">
            <a:off x="533400" y="3876675"/>
            <a:ext cx="38100" cy="2295525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88" name="" descr="{&quot;isTemplate&quot;:true,&quot;type&quot;:&quot;text&quot;}"/>
          <p:cNvSpPr txBox="1"/>
          <p:nvPr/>
        </p:nvSpPr>
        <p:spPr>
          <a:xfrm rot="0" flipH="0" flipV="0">
            <a:off x="762000" y="4467225"/>
            <a:ext cx="276225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08A6F6"/>
                </a:solidFill>
                <a:latin typeface="Arial"/>
                <a:ea typeface="Arial"/>
              </a:rPr>
              <a:t>03</a:t>
            </a:r>
            <a:endParaRPr/>
          </a:p>
        </p:txBody>
      </p:sp>
      <p:sp>
        <p:nvSpPr>
          <p:cNvPr id="89" name="" descr="{&quot;isTemplate&quot;:true,&quot;type&quot;:&quot;text&quot;}"/>
          <p:cNvSpPr txBox="1"/>
          <p:nvPr/>
        </p:nvSpPr>
        <p:spPr>
          <a:xfrm rot="0" flipH="0" flipV="0">
            <a:off x="1152525" y="4467225"/>
            <a:ext cx="74295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061F32"/>
                </a:solidFill>
                <a:latin typeface="Arial"/>
                <a:ea typeface="Arial"/>
              </a:rPr>
              <a:t>守循环</a:t>
            </a:r>
            <a:endParaRPr/>
          </a:p>
        </p:txBody>
      </p:sp>
      <p:sp>
        <p:nvSpPr>
          <p:cNvPr id="90" name="" descr="{&quot;isTemplate&quot;:true,&quot;type&quot;:&quot;text&quot;}"/>
          <p:cNvSpPr txBox="1"/>
          <p:nvPr/>
        </p:nvSpPr>
        <p:spPr>
          <a:xfrm rot="0" flipH="0" flipV="0">
            <a:off x="762000" y="4848225"/>
            <a:ext cx="5048250" cy="3429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不指望一次就对，也不一次就放弃</a:t>
            </a:r>
            <a:endParaRPr/>
          </a:p>
        </p:txBody>
      </p:sp>
      <p:sp>
        <p:nvSpPr>
          <p:cNvPr id="91" name="" descr="{&quot;isTemplate&quot;:true,&quot;type&quot;:&quot;text&quot;}"/>
          <p:cNvSpPr txBox="1"/>
          <p:nvPr/>
        </p:nvSpPr>
        <p:spPr>
          <a:xfrm rot="0" flipH="0" flipV="0">
            <a:off x="762000" y="5267325"/>
            <a:ext cx="5048250" cy="32385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425">
                <a:solidFill>
                  <a:srgbClr val="808080"/>
                </a:solidFill>
                <a:latin typeface="Arial"/>
                <a:ea typeface="Arial"/>
              </a:rPr>
              <a:t>怎么练：给反馈</a:t>
            </a:r>
            <a:r>
              <a:rPr lang="en-US" sz="1425">
                <a:solidFill>
                  <a:srgbClr val="808080"/>
                </a:solidFill>
                <a:latin typeface="Arial"/>
                <a:ea typeface="Arial"/>
              </a:rPr>
              <a:t> → </a:t>
            </a:r>
            <a:r>
              <a:rPr lang="zh-CN" sz="1425">
                <a:solidFill>
                  <a:srgbClr val="808080"/>
                </a:solidFill>
                <a:latin typeface="Arial"/>
                <a:ea typeface="Arial"/>
              </a:rPr>
              <a:t>让它改</a:t>
            </a:r>
            <a:r>
              <a:rPr lang="en-US" sz="1425">
                <a:solidFill>
                  <a:srgbClr val="808080"/>
                </a:solidFill>
                <a:latin typeface="Arial"/>
                <a:ea typeface="Arial"/>
              </a:rPr>
              <a:t> → </a:t>
            </a:r>
            <a:r>
              <a:rPr lang="zh-CN" sz="1425">
                <a:solidFill>
                  <a:srgbClr val="808080"/>
                </a:solidFill>
                <a:latin typeface="Arial"/>
                <a:ea typeface="Arial"/>
              </a:rPr>
              <a:t>再验收，走满三轮再下结论</a:t>
            </a:r>
            <a:endParaRPr/>
          </a:p>
        </p:txBody>
      </p:sp>
      <p:sp>
        <p:nvSpPr>
          <p:cNvPr id="92" name=""/>
          <p:cNvSpPr/>
          <p:nvPr/>
        </p:nvSpPr>
        <p:spPr>
          <a:xfrm rot="0" flipH="0" flipV="0">
            <a:off x="6191250" y="3876675"/>
            <a:ext cx="5467350" cy="2295525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p/>
        </p:txBody>
      </p:sp>
      <p:sp>
        <p:nvSpPr>
          <p:cNvPr id="93" name=""/>
          <p:cNvSpPr/>
          <p:nvPr/>
        </p:nvSpPr>
        <p:spPr>
          <a:xfrm rot="0" flipH="0" flipV="0">
            <a:off x="6191250" y="3876675"/>
            <a:ext cx="38100" cy="2295525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94" name="" descr="{&quot;isTemplate&quot;:true,&quot;type&quot;:&quot;text&quot;}"/>
          <p:cNvSpPr txBox="1"/>
          <p:nvPr/>
        </p:nvSpPr>
        <p:spPr>
          <a:xfrm rot="0" flipH="0" flipV="0">
            <a:off x="6419850" y="4467225"/>
            <a:ext cx="276225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08A6F6"/>
                </a:solidFill>
                <a:latin typeface="Arial"/>
                <a:ea typeface="Arial"/>
              </a:rPr>
              <a:t>04</a:t>
            </a:r>
            <a:endParaRPr/>
          </a:p>
        </p:txBody>
      </p:sp>
      <p:sp>
        <p:nvSpPr>
          <p:cNvPr id="95" name="" descr="{&quot;isTemplate&quot;:true,&quot;type&quot;:&quot;text&quot;}"/>
          <p:cNvSpPr txBox="1"/>
          <p:nvPr/>
        </p:nvSpPr>
        <p:spPr>
          <a:xfrm rot="0" flipH="0" flipV="0">
            <a:off x="6810375" y="4467225"/>
            <a:ext cx="74295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061F32"/>
                </a:solidFill>
                <a:latin typeface="Arial"/>
                <a:ea typeface="Arial"/>
              </a:rPr>
              <a:t>存资产</a:t>
            </a:r>
            <a:endParaRPr/>
          </a:p>
        </p:txBody>
      </p:sp>
      <p:sp>
        <p:nvSpPr>
          <p:cNvPr id="96" name="" descr="{&quot;isTemplate&quot;:true,&quot;type&quot;:&quot;text&quot;}"/>
          <p:cNvSpPr txBox="1"/>
          <p:nvPr/>
        </p:nvSpPr>
        <p:spPr>
          <a:xfrm rot="0" flipH="0" flipV="0">
            <a:off x="6419850" y="4848225"/>
            <a:ext cx="5048250" cy="3429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把这次跑通的，变成下次直接用的</a:t>
            </a:r>
            <a:endParaRPr/>
          </a:p>
        </p:txBody>
      </p:sp>
      <p:sp>
        <p:nvSpPr>
          <p:cNvPr id="97" name="" descr="{&quot;isTemplate&quot;:true,&quot;type&quot;:&quot;text&quot;}"/>
          <p:cNvSpPr txBox="1"/>
          <p:nvPr/>
        </p:nvSpPr>
        <p:spPr>
          <a:xfrm rot="0" flipH="0" flipV="0">
            <a:off x="6419850" y="5267325"/>
            <a:ext cx="5048250" cy="32385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425">
                <a:solidFill>
                  <a:srgbClr val="808080"/>
                </a:solidFill>
                <a:latin typeface="Arial"/>
                <a:ea typeface="Arial"/>
              </a:rPr>
              <a:t>怎么练：存下你怎么问的、改了什么、最终长什么样</a:t>
            </a:r>
            <a:endParaRPr/>
          </a:p>
        </p:txBody>
      </p:sp>
      <p:sp>
        <p:nvSpPr>
          <p:cNvPr id="98" name="" descr="{&quot;isTemplate&quot;:true,&quot;type&quot;:&quot;text&quot;}"/>
          <p:cNvSpPr txBox="1"/>
          <p:nvPr/>
        </p:nvSpPr>
        <p:spPr>
          <a:xfrm rot="0" flipH="0" flipV="0">
            <a:off x="533400" y="6477000"/>
            <a:ext cx="49530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61F32"/>
                </a:solidFill>
                <a:latin typeface="Arial"/>
                <a:ea typeface="Arial"/>
              </a:rPr>
              <a:t>这四样没有一样靠天赋，全是练出来的。谁先练，谁先走。</a:t>
            </a:r>
            <a:endParaRPr/>
          </a:p>
        </p:txBody>
      </p:sp>
      <p:sp>
        <p:nvSpPr>
          <p:cNvPr id="99" name="" descr="{&quot;isTemplate&quot;:true,&quot;type&quot;:&quot;text&quot;}"/>
          <p:cNvSpPr txBox="1"/>
          <p:nvPr/>
        </p:nvSpPr>
        <p:spPr>
          <a:xfrm rot="0" flipH="0" flipV="0">
            <a:off x="11277600" y="65151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12 / 14</a:t>
            </a:r>
            <a:endParaRPr/>
          </a:p>
        </p:txBody>
      </p:sp>
    </p:spTree>
  </p:cSld>
</p:sld>
</file>

<file path=ppt/slides/slide13.xml><?xml version="1.0" encoding="utf-8"?>
<p:sld xmlns:p="http://schemas.openxmlformats.org/presentationml/2006/main" xmlns:a="http://schemas.openxmlformats.org/drawingml/2006/main">
  <p:cSld>
    <p:spTree>
      <p:nvGrpSpPr>
        <p:cNvPr id="100" name="" descr="&lt;Slide style={{ width: 1280, height: 720, background: '#FFFFFF', flexDirection: 'column', padding: '0 56px', fontFamily: 'Arial, &quot;Microsoft YaHei&quot;, sans-serif' }}&gt;&#13;&#10;  &lt;Box style={{ height: 96, paddingTop: 48, flexDirection: 'row', alignItems: 'baseline', gap: 18 }}&gt;&#13;&#10;    &lt;Text style={{ fontSize: 34, fontWeight: 'bold', color: '#061F32' }}&gt;今天就动起来，只有三步&lt;/Text&gt;&#13;&#10;    &lt;Text style={{ fontSize: 20, color: '#808080' }}&gt;不用等培训，不用等安排，不用等别人先动&lt;/Text&gt;&#13;&#10;  &lt;/Box&gt;&#13;&#10;  &lt;Box style={{ height: 1, background: '#1A1A1A' }} /&gt;&#13;&#10;  &lt;Box style={{ flex: 1, flexDirection: 'column', justifyContent: 'center', gap: 18, paddingTop: 12, paddingBottom: 12 }}&gt;&#13;&#10;    &lt;Box style={{ flexDirection: 'row', gap: 22, alignItems: 'center', background: '#F2F2F2', padding: '18px 24px' }}&gt;&#13;&#10;      &lt;Text style={{ fontSize: 40, fontWeight: 'bold', color: '#08A6F6', width: 60 }}&gt;01&lt;/Text&gt;&#13;&#10;      &lt;Box style={{ flex: 1, flexDirection: 'column', gap: 6 }}&gt;&#13;&#10;        &lt;Text style={{ fontSize: 27, fontWeight: 'bold', color: '#061F32' }}&gt;挑一件你最烦的活，让它先干一版&lt;/Text&gt;&#13;&#10;        &lt;Text style={{ fontSize: 20, color: '#44546A', lineHeight: 1.45 }}&gt;别挑最重要的，挑你最不想干的：周报、汇总、纪要、数据整理。有现成答案能对照，最容易看出它行不行。&lt;/Text&gt;&#13;&#10;      &lt;/Box&gt;&#13;&#10;    &lt;/Box&gt;&#13;&#10;    &lt;Box style={{ flexDirection: 'row', gap: 22, alignItems: 'center', background: '#F2F2F2', padding: '18px 24px' }}&gt;&#13;&#10;      &lt;Text style={{ fontSize: 40, fontWeight: 'bold', color: '#08A6F6', width: 60 }}&gt;02&lt;/Text&gt;&#13;&#10;      &lt;Box style={{ flex: 1, flexDirection: 'column', gap: 6 }}&gt;&#13;&#10;        &lt;Text style={{ fontSize: 27, fontWeight: 'bold', color: '#061F32' }}&gt;别只丢一句话，把四件事说清楚&lt;/Text&gt;&#13;&#10;        &lt;Text style={{ fontSize: 20, color: '#44546A', lineHeight: 1.45 }}&gt;给谁用、要做什么、什么算好、交成什么样。会说清楚这件事，从今天起就是你的硬本事。&lt;/Text&gt;&#13;&#10;      &lt;/Box&gt;&#13;&#10;    &lt;/Box&gt;&#13;&#10;    &lt;Box style={{ flexDirection: 'row', gap: 22, alignItems: 'center', background: '#F2F2F2', padding: '18px 24px' }}&gt;&#13;&#10;      &lt;Text style={{ fontSize: 40, fontWeight: 'bold', color: '#08A6F6', width: 60 }}&gt;03&lt;/Text&gt;&#13;&#10;      &lt;Box style={{ flex: 1, flexDirection: 'column', gap: 6 }}&gt;&#13;&#10;        &lt;Text style={{ fontSize: 27, fontWeight: 'bold', color: '#061F32' }}&gt;跑通一次，就把做法存成你自己的&lt;/Text&gt;&#13;&#10;        &lt;Text style={{ fontSize: 20, color: '#44546A', lineHeight: 1.45 }}&gt;存下你怎么问的、改了哪几处。第二遍不必从零开始——这些东西留在你手上，就是你的底气。&lt;/Text&gt;&#13;&#10;      &lt;/Box&gt;&#13;&#10;    &lt;/Box&gt;&#13;&#10;  &lt;/Box&gt;&#13;&#10;  &lt;Box style={{ height: 74, background: '#08A6F6', marginBottom: 16, paddingHorizontal: 26, justifyContent: 'center' }}&gt;&#13;&#10;    &lt;Text style={{ fontSize: 25, fontWeight: 'bold', color: '#FFFFFF' }}&gt;这三件，今天下班前就能做完一件。做完那一件，你已经和别人不一样了。&lt;/Text&gt;&#13;&#10;  &lt;/Box&gt;&#13;&#10;  &lt;Box style={{ height: 44, flexDirection: 'row', justifyContent: 'flex-end', alignItems: 'center' }}&gt;&#13;&#10;    &lt;Text style={{ fontSize: 13, color: '#808080' }}&gt;13 / 14&lt;/Text&gt;&#13;&#10;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02" name="" descr="{&quot;isTemplate&quot;:true,&quot;type&quot;:&quot;text&quot;}"/>
          <p:cNvSpPr txBox="1"/>
          <p:nvPr/>
        </p:nvSpPr>
        <p:spPr>
          <a:xfrm rot="0" flipH="0" flipV="0">
            <a:off x="533400" y="457200"/>
            <a:ext cx="3562350" cy="4572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今天就动起来，只有三步</a:t>
            </a:r>
            <a:endParaRPr/>
          </a:p>
        </p:txBody>
      </p:sp>
      <p:sp>
        <p:nvSpPr>
          <p:cNvPr id="103" name="" descr="{&quot;isTemplate&quot;:true,&quot;type&quot;:&quot;text&quot;}"/>
          <p:cNvSpPr txBox="1"/>
          <p:nvPr/>
        </p:nvSpPr>
        <p:spPr>
          <a:xfrm rot="0" flipH="0" flipV="0">
            <a:off x="4267200" y="457200"/>
            <a:ext cx="3619500" cy="4572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>
                <a:solidFill>
                  <a:srgbClr val="808080"/>
                </a:solidFill>
                <a:latin typeface="Arial"/>
                <a:ea typeface="Arial"/>
              </a:rPr>
              <a:t>不用等培训，不用等安排，不用等别人先动</a:t>
            </a:r>
            <a:endParaRPr/>
          </a:p>
        </p:txBody>
      </p:sp>
      <p:sp>
        <p:nvSpPr>
          <p:cNvPr id="104" name=""/>
          <p:cNvSpPr/>
          <p:nvPr/>
        </p:nvSpPr>
        <p:spPr>
          <a:xfrm rot="0" flipH="0" flipV="0">
            <a:off x="533400" y="9144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105" name=""/>
          <p:cNvSpPr/>
          <p:nvPr/>
        </p:nvSpPr>
        <p:spPr>
          <a:xfrm rot="0" flipH="0" flipV="0">
            <a:off x="533400" y="1514475"/>
            <a:ext cx="11125200" cy="1047750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p/>
        </p:txBody>
      </p:sp>
      <p:sp>
        <p:nvSpPr>
          <p:cNvPr id="106" name="" descr="{&quot;isTemplate&quot;:true,&quot;type&quot;:&quot;text&quot;}"/>
          <p:cNvSpPr txBox="1"/>
          <p:nvPr/>
        </p:nvSpPr>
        <p:spPr>
          <a:xfrm rot="0" flipH="0" flipV="0">
            <a:off x="762000" y="1809750"/>
            <a:ext cx="571500" cy="4572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000" b="1">
                <a:solidFill>
                  <a:srgbClr val="08A6F6"/>
                </a:solidFill>
                <a:latin typeface="Arial"/>
                <a:ea typeface="Arial"/>
              </a:rPr>
              <a:t>01</a:t>
            </a:r>
            <a:endParaRPr/>
          </a:p>
        </p:txBody>
      </p:sp>
      <p:sp>
        <p:nvSpPr>
          <p:cNvPr id="107" name="" descr="{&quot;isTemplate&quot;:true,&quot;type&quot;:&quot;text&quot;}"/>
          <p:cNvSpPr txBox="1"/>
          <p:nvPr/>
        </p:nvSpPr>
        <p:spPr>
          <a:xfrm rot="0" flipH="0" flipV="0">
            <a:off x="1543050" y="1685925"/>
            <a:ext cx="9886950" cy="3143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025" b="1">
                <a:solidFill>
                  <a:srgbClr val="061F32"/>
                </a:solidFill>
                <a:latin typeface="Arial"/>
                <a:ea typeface="Arial"/>
              </a:rPr>
              <a:t>挑一件你最烦的活，让它先干一版</a:t>
            </a:r>
            <a:endParaRPr/>
          </a:p>
        </p:txBody>
      </p:sp>
      <p:sp>
        <p:nvSpPr>
          <p:cNvPr id="108" name="" descr="{&quot;isTemplate&quot;:true,&quot;type&quot;:&quot;text&quot;}"/>
          <p:cNvSpPr txBox="1"/>
          <p:nvPr/>
        </p:nvSpPr>
        <p:spPr>
          <a:xfrm rot="0" flipH="0" flipV="0">
            <a:off x="1543050" y="2057400"/>
            <a:ext cx="9886950" cy="3333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别挑最重要的，挑你最不想干的：周报、汇总、纪要、数据整理。有现成答案能对照，最容易看出它行不行。</a:t>
            </a:r>
            <a:endParaRPr/>
          </a:p>
        </p:txBody>
      </p:sp>
      <p:sp>
        <p:nvSpPr>
          <p:cNvPr id="109" name=""/>
          <p:cNvSpPr/>
          <p:nvPr/>
        </p:nvSpPr>
        <p:spPr>
          <a:xfrm rot="0" flipH="0" flipV="0">
            <a:off x="533400" y="2733675"/>
            <a:ext cx="11125200" cy="1047750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p/>
        </p:txBody>
      </p:sp>
      <p:sp>
        <p:nvSpPr>
          <p:cNvPr id="110" name="" descr="{&quot;isTemplate&quot;:true,&quot;type&quot;:&quot;text&quot;}"/>
          <p:cNvSpPr txBox="1"/>
          <p:nvPr/>
        </p:nvSpPr>
        <p:spPr>
          <a:xfrm rot="0" flipH="0" flipV="0">
            <a:off x="762000" y="3028950"/>
            <a:ext cx="571500" cy="4572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000" b="1">
                <a:solidFill>
                  <a:srgbClr val="08A6F6"/>
                </a:solidFill>
                <a:latin typeface="Arial"/>
                <a:ea typeface="Arial"/>
              </a:rPr>
              <a:t>02</a:t>
            </a:r>
            <a:endParaRPr/>
          </a:p>
        </p:txBody>
      </p:sp>
      <p:sp>
        <p:nvSpPr>
          <p:cNvPr id="111" name="" descr="{&quot;isTemplate&quot;:true,&quot;type&quot;:&quot;text&quot;}"/>
          <p:cNvSpPr txBox="1"/>
          <p:nvPr/>
        </p:nvSpPr>
        <p:spPr>
          <a:xfrm rot="0" flipH="0" flipV="0">
            <a:off x="1543050" y="2905125"/>
            <a:ext cx="9886950" cy="3143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025" b="1">
                <a:solidFill>
                  <a:srgbClr val="061F32"/>
                </a:solidFill>
                <a:latin typeface="Arial"/>
                <a:ea typeface="Arial"/>
              </a:rPr>
              <a:t>别只丢一句话，把四件事说清楚</a:t>
            </a:r>
            <a:endParaRPr/>
          </a:p>
        </p:txBody>
      </p:sp>
      <p:sp>
        <p:nvSpPr>
          <p:cNvPr id="112" name="" descr="{&quot;isTemplate&quot;:true,&quot;type&quot;:&quot;text&quot;}"/>
          <p:cNvSpPr txBox="1"/>
          <p:nvPr/>
        </p:nvSpPr>
        <p:spPr>
          <a:xfrm rot="0" flipH="0" flipV="0">
            <a:off x="1543050" y="3276600"/>
            <a:ext cx="9886950" cy="3333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给谁用、要做什么、什么算好、交成什么样。会说清楚这件事，从今天起就是你的硬本事。</a:t>
            </a:r>
            <a:endParaRPr/>
          </a:p>
        </p:txBody>
      </p:sp>
      <p:sp>
        <p:nvSpPr>
          <p:cNvPr id="113" name=""/>
          <p:cNvSpPr/>
          <p:nvPr/>
        </p:nvSpPr>
        <p:spPr>
          <a:xfrm rot="0" flipH="0" flipV="0">
            <a:off x="533400" y="3952875"/>
            <a:ext cx="11125200" cy="1047750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p/>
        </p:txBody>
      </p:sp>
      <p:sp>
        <p:nvSpPr>
          <p:cNvPr id="114" name="" descr="{&quot;isTemplate&quot;:true,&quot;type&quot;:&quot;text&quot;}"/>
          <p:cNvSpPr txBox="1"/>
          <p:nvPr/>
        </p:nvSpPr>
        <p:spPr>
          <a:xfrm rot="0" flipH="0" flipV="0">
            <a:off x="762000" y="4248150"/>
            <a:ext cx="571500" cy="4572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000" b="1">
                <a:solidFill>
                  <a:srgbClr val="08A6F6"/>
                </a:solidFill>
                <a:latin typeface="Arial"/>
                <a:ea typeface="Arial"/>
              </a:rPr>
              <a:t>03</a:t>
            </a:r>
            <a:endParaRPr/>
          </a:p>
        </p:txBody>
      </p:sp>
      <p:sp>
        <p:nvSpPr>
          <p:cNvPr id="115" name="" descr="{&quot;isTemplate&quot;:true,&quot;type&quot;:&quot;text&quot;}"/>
          <p:cNvSpPr txBox="1"/>
          <p:nvPr/>
        </p:nvSpPr>
        <p:spPr>
          <a:xfrm rot="0" flipH="0" flipV="0">
            <a:off x="1543050" y="4124325"/>
            <a:ext cx="9886950" cy="3143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025" b="1">
                <a:solidFill>
                  <a:srgbClr val="061F32"/>
                </a:solidFill>
                <a:latin typeface="Arial"/>
                <a:ea typeface="Arial"/>
              </a:rPr>
              <a:t>跑通一次，就把做法存成你自己的</a:t>
            </a:r>
            <a:endParaRPr/>
          </a:p>
        </p:txBody>
      </p:sp>
      <p:sp>
        <p:nvSpPr>
          <p:cNvPr id="116" name="" descr="{&quot;isTemplate&quot;:true,&quot;type&quot;:&quot;text&quot;}"/>
          <p:cNvSpPr txBox="1"/>
          <p:nvPr/>
        </p:nvSpPr>
        <p:spPr>
          <a:xfrm rot="0" flipH="0" flipV="0">
            <a:off x="1543050" y="4495800"/>
            <a:ext cx="9886950" cy="3333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存下你怎么问的、改了哪几处。第二遍不必从零开始——这些东西留在你手上，就是你的底气。</a:t>
            </a:r>
            <a:endParaRPr/>
          </a:p>
        </p:txBody>
      </p:sp>
      <p:sp>
        <p:nvSpPr>
          <p:cNvPr id="117" name=""/>
          <p:cNvSpPr/>
          <p:nvPr/>
        </p:nvSpPr>
        <p:spPr>
          <a:xfrm rot="0" flipH="0" flipV="0">
            <a:off x="533400" y="5581650"/>
            <a:ext cx="11125200" cy="70485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118" name="" descr="{&quot;isTemplate&quot;:true,&quot;type&quot;:&quot;text&quot;}"/>
          <p:cNvSpPr txBox="1"/>
          <p:nvPr/>
        </p:nvSpPr>
        <p:spPr>
          <a:xfrm rot="0" flipH="0" flipV="0">
            <a:off x="533400" y="5791200"/>
            <a:ext cx="11125200" cy="2857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75" b="1">
                <a:solidFill>
                  <a:srgbClr val="FFFFFF"/>
                </a:solidFill>
                <a:latin typeface="Arial"/>
                <a:ea typeface="Arial"/>
              </a:rPr>
              <a:t>这三件，今天下班前就能做完一件。做完那一件，你已经和别人不一样了。</a:t>
            </a:r>
            <a:endParaRPr/>
          </a:p>
        </p:txBody>
      </p:sp>
      <p:sp>
        <p:nvSpPr>
          <p:cNvPr id="119" name="" descr="{&quot;isTemplate&quot;:true,&quot;type&quot;:&quot;text&quot;}"/>
          <p:cNvSpPr txBox="1"/>
          <p:nvPr/>
        </p:nvSpPr>
        <p:spPr>
          <a:xfrm rot="0" flipH="0" flipV="0">
            <a:off x="11277600" y="657225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13 / 14</a:t>
            </a:r>
            <a:endParaRPr/>
          </a:p>
        </p:txBody>
      </p:sp>
    </p:spTree>
  </p:cSld>
</p:sld>
</file>

<file path=ppt/slides/slide14.xml><?xml version="1.0" encoding="utf-8"?>
<p:sld xmlns:p="http://schemas.openxmlformats.org/presentationml/2006/main" xmlns:a="http://schemas.openxmlformats.org/drawingml/2006/main">
  <p:cSld>
    <p:spTree>
      <p:nvGrpSpPr>
        <p:cNvPr id="120" name="" descr="&lt;Slide style={{ width: 1280, height: 720, background: '#061F32', flexDirection: 'column', justifyContent: 'center', alignItems: 'center', padding: '0 96px', fontFamily: 'Arial, &quot;Microsoft YaHei&quot;, sans-serif' }}&gt;&#13;&#10;  &lt;Box style={{ position: 'absolute', top: 96, left: 96, width: 120, height: 4, background: '#08A6F6' }} /&gt;&#13;&#10;  &lt;Box style={{ position: 'absolute', top: 96, right: 96, flexDirection: 'row', gap: 8 }}&gt;&#13;&#10;    &lt;Box style={{ width: 10, height: 10, background: '#08A6F6' }} /&gt;&#13;&#10;    &lt;Box style={{ width: 10, height: 10, background: '#99BDED', opacity: 0.5 }} /&gt;&#13;&#10;  &lt;/Box&gt;&#13;&#10;  &lt;Box style={{ flexDirection: 'column', alignItems: 'center', gap: 26 }}&gt;&#13;&#10;    &lt;Text style={{ fontSize: 54, fontWeight: 'bold', color: '#FFFFFF', lineHeight: 1.3, textAlign: 'center' }}&gt;这一次，是你先跑&lt;/Text&gt;&#13;&#10;    &lt;Box style={{ width: 80, height: 3, background: '#08A6F6' }} /&gt;&#13;&#10;    &lt;Text style={{ fontSize: 26, color: '#C8D0D8', lineHeight: 1.65, textAlign: 'center' }}&gt;同一批人，同一个起点，同一套工具。&lt;br /&gt;半年以后再看，站的位置一定不一样。&lt;/Text&gt;&#13;&#10;    &lt;Text style={{ fontSize: 26, color: '#C8D0D8', lineHeight: 1.65, textAlign: 'center' }}&gt;区别不在于谁更聪明，&lt;br /&gt;在于谁在别人还在犹豫的时候，已经动手了。&lt;/Text&gt;&#13;&#10;    &lt;Box style={{ marginTop: 14, flexDirection: 'row', alignItems: 'center', gap: 12 }}&gt;&#13;&#10;      &lt;Box style={{ width: 4, height: 26, background: '#08A6F6' }} /&gt;&#13;&#10;      &lt;Text style={{ fontSize: 27, fontWeight: 'bold', color: '#08A6F6' }}&gt;概念就讲到这，下面我直接做几个 DEMO 给你们看&lt;/Text&gt;&#13;&#10;    &lt;/Box&gt;&#13;&#10;  &lt;/Box&gt;&#13;&#10;  &lt;Box style={{ position: 'absolute', bottom: 56, left: 96 }}&gt;&#13;&#10;    &lt;Text style={{ fontSize: 18, color: '#9AA7B0' }}&gt;超级团队计划 · 员工专场 · 2026 年 9 月&lt;/Text&gt;&#13;&#10;  &lt;/Box&gt;&#13;&#10;  &lt;Box style={{ position: 'absolute', bottom: 56, right: 96 }}&gt;&#13;&#10;    &lt;Text style={{ fontSize: 18, color: '#9AA7B0' }}&gt;14 / 14&lt;/Text&gt;&#13;&#10;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122" name="" descr="{&quot;isTemplate&quot;:true,&quot;type&quot;:&quot;text&quot;}"/>
          <p:cNvSpPr txBox="1"/>
          <p:nvPr/>
        </p:nvSpPr>
        <p:spPr>
          <a:xfrm rot="0" flipH="0" flipV="0">
            <a:off x="4038600" y="1314450"/>
            <a:ext cx="4114800" cy="809625"/>
          </a:xfrm>
          <a:prstGeom prst="rect"/>
        </p:spPr>
        <p:txBody>
          <a:bodyPr wrap="none" lIns="0" tIns="0" rIns="0" bIns="0"/>
          <a:p>
            <a:pPr algn="ctr">
              <a:lnSpc>
                <a:spcPct val="130000"/>
              </a:lnSpc>
            </a:pPr>
            <a:r>
              <a:rPr lang="zh-CN" sz="4050" b="1">
                <a:solidFill>
                  <a:srgbClr val="FFFFFF"/>
                </a:solidFill>
                <a:latin typeface="Arial"/>
                <a:ea typeface="Arial"/>
              </a:rPr>
              <a:t>这一次，是你先跑</a:t>
            </a:r>
            <a:endParaRPr/>
          </a:p>
        </p:txBody>
      </p:sp>
      <p:sp>
        <p:nvSpPr>
          <p:cNvPr id="123" name=""/>
          <p:cNvSpPr/>
          <p:nvPr/>
        </p:nvSpPr>
        <p:spPr>
          <a:xfrm rot="0" flipH="0" flipV="0">
            <a:off x="5715000" y="2371725"/>
            <a:ext cx="762000" cy="28575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124" name="" descr="{&quot;isTemplate&quot;:true,&quot;type&quot;:&quot;text&quot;}"/>
          <p:cNvSpPr txBox="1"/>
          <p:nvPr/>
        </p:nvSpPr>
        <p:spPr>
          <a:xfrm rot="0" flipH="0" flipV="0">
            <a:off x="3990975" y="2647950"/>
            <a:ext cx="4210050" cy="981075"/>
          </a:xfrm>
          <a:prstGeom prst="rect"/>
        </p:spPr>
        <p:txBody>
          <a:bodyPr wrap="none" lIns="0" tIns="0" rIns="0" bIns="0"/>
          <a:p>
            <a:pPr algn="ctr">
              <a:lnSpc>
                <a:spcPct val="165000"/>
              </a:lnSpc>
            </a:pPr>
            <a:r>
              <a:rPr lang="zh-CN" sz="1950">
                <a:solidFill>
                  <a:srgbClr val="C8D0D8"/>
                </a:solidFill>
                <a:latin typeface="Arial"/>
                <a:ea typeface="Arial"/>
              </a:rPr>
              <a:t>同一批人，同一个起点，同一套工具。</a:t>
            </a:r>
            <a:endParaRPr/>
          </a:p>
          <a:p>
            <a:pPr algn="ctr">
              <a:lnSpc>
                <a:spcPct val="165000"/>
              </a:lnSpc>
            </a:pPr>
            <a:r>
              <a:rPr lang="zh-CN" sz="1950">
                <a:solidFill>
                  <a:srgbClr val="C8D0D8"/>
                </a:solidFill>
                <a:latin typeface="Arial"/>
                <a:ea typeface="Arial"/>
              </a:rPr>
              <a:t>半年以后再看，站的位置一定不一样。</a:t>
            </a:r>
            <a:endParaRPr/>
          </a:p>
        </p:txBody>
      </p:sp>
      <p:sp>
        <p:nvSpPr>
          <p:cNvPr id="125" name="" descr="{&quot;isTemplate&quot;:true,&quot;type&quot;:&quot;text&quot;}"/>
          <p:cNvSpPr txBox="1"/>
          <p:nvPr/>
        </p:nvSpPr>
        <p:spPr>
          <a:xfrm rot="0" flipH="0" flipV="0">
            <a:off x="3619500" y="3876675"/>
            <a:ext cx="4953000" cy="981075"/>
          </a:xfrm>
          <a:prstGeom prst="rect"/>
        </p:spPr>
        <p:txBody>
          <a:bodyPr wrap="none" lIns="0" tIns="0" rIns="0" bIns="0"/>
          <a:p>
            <a:pPr algn="ctr">
              <a:lnSpc>
                <a:spcPct val="165000"/>
              </a:lnSpc>
            </a:pPr>
            <a:r>
              <a:rPr lang="zh-CN" sz="1950">
                <a:solidFill>
                  <a:srgbClr val="C8D0D8"/>
                </a:solidFill>
                <a:latin typeface="Arial"/>
                <a:ea typeface="Arial"/>
              </a:rPr>
              <a:t>区别不在于谁更聪明，</a:t>
            </a:r>
            <a:endParaRPr/>
          </a:p>
          <a:p>
            <a:pPr algn="ctr">
              <a:lnSpc>
                <a:spcPct val="165000"/>
              </a:lnSpc>
            </a:pPr>
            <a:r>
              <a:rPr lang="zh-CN" sz="1950">
                <a:solidFill>
                  <a:srgbClr val="C8D0D8"/>
                </a:solidFill>
                <a:latin typeface="Arial"/>
                <a:ea typeface="Arial"/>
              </a:rPr>
              <a:t>在于谁在别人还在犹豫的时候，已经动手了。</a:t>
            </a:r>
            <a:endParaRPr/>
          </a:p>
        </p:txBody>
      </p:sp>
      <p:sp>
        <p:nvSpPr>
          <p:cNvPr id="126" name=""/>
          <p:cNvSpPr/>
          <p:nvPr/>
        </p:nvSpPr>
        <p:spPr>
          <a:xfrm rot="0" flipH="0" flipV="0">
            <a:off x="3114675" y="5276850"/>
            <a:ext cx="38100" cy="24765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127" name="" descr="{&quot;isTemplate&quot;:true,&quot;type&quot;:&quot;text&quot;}"/>
          <p:cNvSpPr txBox="1"/>
          <p:nvPr/>
        </p:nvSpPr>
        <p:spPr>
          <a:xfrm rot="0" flipH="0" flipV="0">
            <a:off x="3267075" y="5238750"/>
            <a:ext cx="5810250" cy="3143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025" b="1">
                <a:solidFill>
                  <a:srgbClr val="08A6F6"/>
                </a:solidFill>
                <a:latin typeface="Arial"/>
                <a:ea typeface="Arial"/>
              </a:rPr>
              <a:t>概念就讲到这，下面我直接做几个</a:t>
            </a:r>
            <a:r>
              <a:rPr lang="en-US" sz="2025" b="1">
                <a:solidFill>
                  <a:srgbClr val="08A6F6"/>
                </a:solidFill>
                <a:latin typeface="Arial"/>
                <a:ea typeface="Arial"/>
              </a:rPr>
              <a:t> DEMO </a:t>
            </a:r>
            <a:r>
              <a:rPr lang="zh-CN" sz="2025" b="1">
                <a:solidFill>
                  <a:srgbClr val="08A6F6"/>
                </a:solidFill>
                <a:latin typeface="Arial"/>
                <a:ea typeface="Arial"/>
              </a:rPr>
              <a:t>给你们看</a:t>
            </a:r>
            <a:endParaRPr/>
          </a:p>
        </p:txBody>
      </p:sp>
      <p:sp>
        <p:nvSpPr>
          <p:cNvPr id="128" name=""/>
          <p:cNvSpPr/>
          <p:nvPr/>
        </p:nvSpPr>
        <p:spPr>
          <a:xfrm rot="0" flipH="0" flipV="0">
            <a:off x="914400" y="914400"/>
            <a:ext cx="1143000" cy="3810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129" name=""/>
          <p:cNvSpPr/>
          <p:nvPr/>
        </p:nvSpPr>
        <p:spPr>
          <a:xfrm rot="0" flipH="0" flipV="0">
            <a:off x="11010900" y="914400"/>
            <a:ext cx="95250" cy="9525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130" name=""/>
          <p:cNvSpPr/>
          <p:nvPr/>
        </p:nvSpPr>
        <p:spPr>
          <a:xfrm rot="0" flipH="0" flipV="0">
            <a:off x="11182350" y="914400"/>
            <a:ext cx="95250" cy="95250"/>
          </a:xfrm>
          <a:prstGeom prst="rect">
            <a:avLst/>
          </a:prstGeom>
          <a:solidFill>
            <a:srgbClr val="99BDED">
              <a:alpha val="50000"/>
            </a:srgbClr>
          </a:solidFill>
          <a:ln/>
        </p:spPr>
        <p:txBody>
          <a:bodyPr/>
          <a:p/>
        </p:txBody>
      </p:sp>
      <p:sp>
        <p:nvSpPr>
          <p:cNvPr id="131" name="" descr="{&quot;isTemplate&quot;:true,&quot;type&quot;:&quot;text&quot;}"/>
          <p:cNvSpPr txBox="1"/>
          <p:nvPr/>
        </p:nvSpPr>
        <p:spPr>
          <a:xfrm rot="0" flipH="0" flipV="0">
            <a:off x="914400" y="6115050"/>
            <a:ext cx="29908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9AA7B0"/>
                </a:solidFill>
                <a:latin typeface="Arial"/>
                <a:ea typeface="Arial"/>
              </a:rPr>
              <a:t>超级团队计划</a:t>
            </a:r>
            <a:r>
              <a:rPr lang="en-US" sz="1350">
                <a:solidFill>
                  <a:srgbClr val="9AA7B0"/>
                </a:solidFill>
                <a:latin typeface="Arial"/>
                <a:ea typeface="Arial"/>
              </a:rPr>
              <a:t> · </a:t>
            </a:r>
            <a:r>
              <a:rPr lang="zh-CN" sz="1350">
                <a:solidFill>
                  <a:srgbClr val="9AA7B0"/>
                </a:solidFill>
                <a:latin typeface="Arial"/>
                <a:ea typeface="Arial"/>
              </a:rPr>
              <a:t>员工专场</a:t>
            </a:r>
            <a:r>
              <a:rPr lang="en-US" sz="1350">
                <a:solidFill>
                  <a:srgbClr val="9AA7B0"/>
                </a:solidFill>
                <a:latin typeface="Arial"/>
                <a:ea typeface="Arial"/>
              </a:rPr>
              <a:t> · 2026 </a:t>
            </a:r>
            <a:r>
              <a:rPr lang="zh-CN" sz="1350">
                <a:solidFill>
                  <a:srgbClr val="9AA7B0"/>
                </a:solidFill>
                <a:latin typeface="Arial"/>
                <a:ea typeface="Arial"/>
              </a:rPr>
              <a:t>年</a:t>
            </a:r>
            <a:r>
              <a:rPr lang="en-US" sz="1350">
                <a:solidFill>
                  <a:srgbClr val="9AA7B0"/>
                </a:solidFill>
                <a:latin typeface="Arial"/>
                <a:ea typeface="Arial"/>
              </a:rPr>
              <a:t> 9 </a:t>
            </a:r>
            <a:r>
              <a:rPr lang="zh-CN" sz="1350">
                <a:solidFill>
                  <a:srgbClr val="9AA7B0"/>
                </a:solidFill>
                <a:latin typeface="Arial"/>
                <a:ea typeface="Arial"/>
              </a:rPr>
              <a:t>月</a:t>
            </a:r>
            <a:endParaRPr/>
          </a:p>
        </p:txBody>
      </p:sp>
      <p:sp>
        <p:nvSpPr>
          <p:cNvPr id="132" name="" descr="{&quot;isTemplate&quot;:true,&quot;type&quot;:&quot;text&quot;}"/>
          <p:cNvSpPr txBox="1"/>
          <p:nvPr/>
        </p:nvSpPr>
        <p:spPr>
          <a:xfrm rot="0" flipH="0" flipV="0">
            <a:off x="10744200" y="6115050"/>
            <a:ext cx="5334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>
                <a:solidFill>
                  <a:srgbClr val="9AA7B0"/>
                </a:solidFill>
                <a:latin typeface="Arial"/>
                <a:ea typeface="Arial"/>
              </a:rPr>
              <a:t>14 / 14</a:t>
            </a:r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Tencent office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2026-09-14T15:49:37Z</dcterms:created>
  <dcterms:modified xsi:type="dcterms:W3CDTF">2026-09-14T15:49:37Z</dcterms:modified>
</cp:coreProperties>
</file>