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>
  <p:sldMasterIdLst>
    <p:sldMasterId id="2147483648" r:id="rId0"/>
  </p:sldMasterIdLst>
  <p:notesMasterIdLst>
    <p:notesMasterId r:id="rId19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0" Type="http://schemas.openxmlformats.org/officeDocument/2006/relationships/slideMaster" Target="slideMasters/slideMaster1.xml" /><Relationship Id="rId15" Type="http://schemas.openxmlformats.org/officeDocument/2006/relationships/slide" Target="slides/slide15.xml" /><Relationship Id="rId4" Type="http://schemas.openxmlformats.org/officeDocument/2006/relationships/slide" Target="slides/slide4.xml" /><Relationship Id="rId12" Type="http://schemas.openxmlformats.org/officeDocument/2006/relationships/slide" Target="slides/slide12.xml" /><Relationship Id="rId1" Type="http://schemas.openxmlformats.org/officeDocument/2006/relationships/slide" Target="slides/slide1.xml" /><Relationship Id="rId10" Type="http://schemas.openxmlformats.org/officeDocument/2006/relationships/slide" Target="slides/slide10.xml" /><Relationship Id="rId19" Type="http://schemas.openxmlformats.org/officeDocument/2006/relationships/notesMaster" Target="notesMasters/notesMaster1.xml" /><Relationship Id="rId11" Type="http://schemas.openxmlformats.org/officeDocument/2006/relationships/slide" Target="slides/slide11.xml" /><Relationship Id="rId8" Type="http://schemas.openxmlformats.org/officeDocument/2006/relationships/slide" Target="slides/slide8.xml" /><Relationship Id="rId13" Type="http://schemas.openxmlformats.org/officeDocument/2006/relationships/slide" Target="slides/slide13.xml" /><Relationship Id="rId14" Type="http://schemas.openxmlformats.org/officeDocument/2006/relationships/slide" Target="slides/slide14.xml" /><Relationship Id="rId16" Type="http://schemas.openxmlformats.org/officeDocument/2006/relationships/slide" Target="slides/slide16.xml" /><Relationship Id="rId17" Type="http://schemas.openxmlformats.org/officeDocument/2006/relationships/slide" Target="slides/slide17.xml" /><Relationship Id="rId18" Type="http://schemas.openxmlformats.org/officeDocument/2006/relationships/slide" Target="slides/slide18.xml" /><Relationship Id="rId2" Type="http://schemas.openxmlformats.org/officeDocument/2006/relationships/slide" Target="slides/slide2.xml" 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Relationship Id="rId3" Type="http://schemas.openxmlformats.org/officeDocument/2006/relationships/slide" Target="slides/slide3.xml" /><Relationship Id="rId5" Type="http://schemas.openxmlformats.org/officeDocument/2006/relationships/slide" Target="slides/slide5.xml" /><Relationship Id="rId6" Type="http://schemas.openxmlformats.org/officeDocument/2006/relationships/slide" Target="slides/slide6.xml" /><Relationship Id="rId7" Type="http://schemas.openxmlformats.org/officeDocument/2006/relationships/slide" Target="slides/slide7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Relationship Id="rId1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r="http://schemas.openxmlformats.org/officeDocument/2006/relationships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5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: '#061F32', flexDirection: 'column', justifyContent: 'center', padding: '0 80px', fontFamily: 'Arial, &quot;Microsoft YaHei&quot;, sans-serif' }}&gt;&#10;  &lt;Box style={{ position: 'absolute', top: 96, left: 80, width: 120, height: 4, background: '#08A6F6' }} /&gt;&#10;  &lt;Box style={{ position: 'absolute', top: 96, right: 80, flexDirection: 'row', gap: 8 }}&gt;&#10;    &lt;Box style={{ width: 10, height: 10, background: '#08A6F6' }} /&gt;&#10;    &lt;Box style={{ width: 10, height: 10, background: '#99BDED', opacity: 0.5 }} /&gt;&#10;  &lt;/Box&gt;&#10;  &lt;Box style={{ flexDirection: 'column' }}&gt;&#10;    &lt;Text style={{ fontSize: 22, color: '#99BDED', letterSpacing: 4, marginBottom: 28 }}&gt;腾讯 WorkBuddy × 国脉&lt;/Text&gt;&#10;    &lt;Text style={{ fontSize: 62, fontWeight: 'bold', color: '#FFFFFF', lineHeight: 1.24, marginBottom: 24 }}&gt;你缺的不是人，&lt;br /&gt;是第四种解法&lt;/Text&gt;&#10;    &lt;Box style={{ width: 96, height: 4, background: '#08A6F6', marginBottom: 28 }} /&gt;&#10;    &lt;Text style={{ fontSize: 28, color: '#C8D0D8', lineHeight: 1.5, marginBottom: 40 }}&gt;编制不会再加，活一年比一年多，&lt;br /&gt;培养出来的人还会走。&lt;/Text&gt;&#10;    &lt;Box style={{ flexDirection: 'row', alignItems: 'center', gap: 12 }}&gt;&#10;      &lt;Box style={{ width: 4, height: 24, background: '#08A6F6' }} /&gt;&#10;      &lt;Text style={{ fontSize: 24, color: '#08A6F6', fontWeight: 'bold' }}&gt;现在多一个选项：一支不会离职、不会走、不会忘的兵&lt;/Text&gt;&#10;    &lt;/Box&gt;&#10;  &lt;/Box&gt;&#10;  &lt;Box style={{ position: 'absolute', bottom: 56, left: 80 }}&gt;&#10;    &lt;Text style={{ fontSize: 18, color: '#9AA7B0' }}&gt;中层专场 · 2026 年 9 月&lt;/Text&gt;&#10;  &lt;/Box&gt;&#10;  &lt;Box style={{ position: 'absolute', bottom: 56, right: 80 }}&gt;&#10;    &lt;Text style={{ fontSize: 18, color: '#9AA7B0' }}&gt;01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" name="" descr="{&quot;isTemplate&quot;:true,&quot;type&quot;:&quot;text&quot;}"/>
          <p:cNvSpPr txBox="1"/>
          <p:nvPr/>
        </p:nvSpPr>
        <p:spPr>
          <a:xfrm rot="0" flipH="0" flipV="0">
            <a:off x="762000" y="1209675"/>
            <a:ext cx="106680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300">
                <a:solidFill>
                  <a:srgbClr val="99BDED"/>
                </a:solidFill>
                <a:latin typeface="Arial"/>
                <a:ea typeface="Arial"/>
              </a:rPr>
              <a:t>腾讯</a:t>
            </a:r>
            <a:r>
              <a:rPr lang="en-US" sz="1650" spc="300">
                <a:solidFill>
                  <a:srgbClr val="99BDED"/>
                </a:solidFill>
                <a:latin typeface="Arial"/>
                <a:ea typeface="Arial"/>
              </a:rPr>
              <a:t> WorkBuddy × </a:t>
            </a:r>
            <a:r>
              <a:rPr lang="zh-CN" sz="1650" spc="300">
                <a:solidFill>
                  <a:srgbClr val="99BDED"/>
                </a:solidFill>
                <a:latin typeface="Arial"/>
                <a:ea typeface="Arial"/>
              </a:rPr>
              <a:t>国脉</a:t>
            </a:r>
            <a:endParaRPr/>
          </a:p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762000" y="1733550"/>
            <a:ext cx="10668000" cy="1762125"/>
          </a:xfrm>
          <a:prstGeom prst="rect"/>
        </p:spPr>
        <p:txBody>
          <a:bodyPr wrap="none" lIns="0" tIns="0" rIns="0" bIns="0"/>
          <a:p>
            <a:pPr>
              <a:lnSpc>
                <a:spcPct val="124000"/>
              </a:lnSpc>
            </a:pPr>
            <a:r>
              <a:rPr lang="zh-CN" sz="4650" b="1">
                <a:solidFill>
                  <a:srgbClr val="FFFFFF"/>
                </a:solidFill>
                <a:latin typeface="Arial"/>
                <a:ea typeface="Arial"/>
              </a:rPr>
              <a:t>你缺的不是人，</a:t>
            </a:r>
            <a:endParaRPr/>
          </a:p>
          <a:p>
            <a:pPr>
              <a:lnSpc>
                <a:spcPct val="124000"/>
              </a:lnSpc>
            </a:pPr>
            <a:r>
              <a:rPr lang="zh-CN" sz="4650" b="1">
                <a:solidFill>
                  <a:srgbClr val="FFFFFF"/>
                </a:solidFill>
                <a:latin typeface="Arial"/>
                <a:ea typeface="Arial"/>
              </a:rPr>
              <a:t>是第四种解法</a:t>
            </a:r>
            <a:endParaRPr/>
          </a:p>
        </p:txBody>
      </p:sp>
      <p:sp>
        <p:nvSpPr>
          <p:cNvPr id="5" name=""/>
          <p:cNvSpPr/>
          <p:nvPr/>
        </p:nvSpPr>
        <p:spPr>
          <a:xfrm rot="0" flipH="0" flipV="0">
            <a:off x="762000" y="3724275"/>
            <a:ext cx="9144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762000" y="4029075"/>
            <a:ext cx="10668000" cy="9620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2100">
                <a:solidFill>
                  <a:srgbClr val="C8D0D8"/>
                </a:solidFill>
                <a:latin typeface="Arial"/>
                <a:ea typeface="Arial"/>
              </a:rPr>
              <a:t>编制不会再加，活一年比一年多，</a:t>
            </a:r>
            <a:endParaRPr/>
          </a:p>
          <a:p>
            <a:pPr>
              <a:lnSpc>
                <a:spcPct val="150000"/>
              </a:lnSpc>
            </a:pPr>
            <a:r>
              <a:rPr lang="zh-CN" sz="2100">
                <a:solidFill>
                  <a:srgbClr val="C8D0D8"/>
                </a:solidFill>
                <a:latin typeface="Arial"/>
                <a:ea typeface="Arial"/>
              </a:rPr>
              <a:t>培养出来的人还会走。</a:t>
            </a:r>
            <a:endParaRPr/>
          </a:p>
        </p:txBody>
      </p:sp>
      <p:sp>
        <p:nvSpPr>
          <p:cNvPr id="7" name=""/>
          <p:cNvSpPr/>
          <p:nvPr/>
        </p:nvSpPr>
        <p:spPr>
          <a:xfrm rot="0" flipH="0" flipV="0">
            <a:off x="762000" y="5400675"/>
            <a:ext cx="38100" cy="2286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8" name="" descr="{&quot;isTemplate&quot;:true,&quot;type&quot;:&quot;text&quot;}"/>
          <p:cNvSpPr txBox="1"/>
          <p:nvPr/>
        </p:nvSpPr>
        <p:spPr>
          <a:xfrm rot="0" flipH="0" flipV="0">
            <a:off x="914400" y="5372100"/>
            <a:ext cx="5486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现在多一个选项：一支不会离职、不会走、不会忘的兵</a:t>
            </a:r>
            <a:endParaRPr/>
          </a:p>
        </p:txBody>
      </p:sp>
      <p:sp>
        <p:nvSpPr>
          <p:cNvPr id="9" name=""/>
          <p:cNvSpPr/>
          <p:nvPr/>
        </p:nvSpPr>
        <p:spPr>
          <a:xfrm rot="0" flipH="0" flipV="0">
            <a:off x="762000" y="9144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0" name=""/>
          <p:cNvSpPr/>
          <p:nvPr/>
        </p:nvSpPr>
        <p:spPr>
          <a:xfrm rot="0" flipH="0" flipV="0">
            <a:off x="11163300" y="914400"/>
            <a:ext cx="95250" cy="95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1" name=""/>
          <p:cNvSpPr/>
          <p:nvPr/>
        </p:nvSpPr>
        <p:spPr>
          <a:xfrm rot="0" flipH="0" flipV="0">
            <a:off x="11334750" y="914400"/>
            <a:ext cx="95250" cy="95250"/>
          </a:xfrm>
          <a:prstGeom prst="rect">
            <a:avLst/>
          </a:prstGeom>
          <a:solidFill>
            <a:srgbClr val="99BDED">
              <a:alpha val="50000"/>
            </a:srgbClr>
          </a:solidFill>
          <a:ln/>
        </p:spPr>
        <p:txBody>
          <a:bodyPr/>
          <a:p/>
        </p:txBody>
      </p:sp>
      <p:sp>
        <p:nvSpPr>
          <p:cNvPr id="12" name="" descr="{&quot;isTemplate&quot;:true,&quot;type&quot;:&quot;text&quot;}"/>
          <p:cNvSpPr txBox="1"/>
          <p:nvPr/>
        </p:nvSpPr>
        <p:spPr>
          <a:xfrm rot="0" flipH="0" flipV="0">
            <a:off x="762000" y="6115050"/>
            <a:ext cx="1809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中层专场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2026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年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9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13" name="" descr="{&quot;isTemplate&quot;:true,&quot;type&quot;:&quot;text&quot;}"/>
          <p:cNvSpPr txBox="1"/>
          <p:nvPr/>
        </p:nvSpPr>
        <p:spPr>
          <a:xfrm rot="0" flipH="0" flipV="0">
            <a:off x="10896600" y="61150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01 / 18</a:t>
            </a:r>
            <a:endParaRPr/>
          </a:p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219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先把一个真问题摆在这儿&lt;/Text&gt;&#10;  &lt;/Box&gt;&#10;  &lt;Box style={{ height: 1, background: '#1A1A1A' }} /&gt;&#10;  &lt;Box style={{ flex: 1, flexDirection: 'column', paddingTop: 22, paddingBottom: 14, gap: 20 }}&gt;&#10;    &lt;Text style={{ fontSize: 36, fontWeight: 'bold', color: '#061F32' }}&gt;这张订单，能不能按期交付？&lt;/Text&gt;&#10;    &lt;Box style={{ flexDirection: 'row', gap: 18 }}&gt;&#10;      &lt;Box style={{ flex: 1, background: '#F2F4F7', padding: 20, flexDirection: 'column', gap: 6 }}&gt;&#10;        &lt;Text style={{ fontSize: 22, fontWeight: 'bold', color: '#08A6F6' }}&gt;CRM&lt;/Text&gt;&#10;        &lt;Text style={{ fontSize: 20, color: '#44546A', lineHeight: 1.4 }}&gt;客户承诺&lt;br /&gt;优先级&lt;/Text&gt;&#10;      &lt;/Box&gt;&#10;      &lt;Box style={{ flex: 1, background: '#F2F4F7', padding: 20, flexDirection: 'column', gap: 6 }}&gt;&#10;        &lt;Text style={{ fontSize: 22, fontWeight: 'bold', color: '#08A6F6' }}&gt;ERP&lt;/Text&gt;&#10;        &lt;Text style={{ fontSize: 20, color: '#44546A', lineHeight: 1.4 }}&gt;库存 · 物料&lt;br /&gt;采购&lt;/Text&gt;&#10;      &lt;/Box&gt;&#10;      &lt;Box style={{ flex: 1, background: '#F2F4F7', padding: 20, flexDirection: 'column', gap: 6 }}&gt;&#10;        &lt;Text style={{ fontSize: 22, fontWeight: 'bold', color: '#08A6F6' }}&gt;MES&lt;/Text&gt;&#10;        &lt;Text style={{ fontSize: 20, color: '#44546A', lineHeight: 1.4 }}&gt;产能 · 工单&lt;br /&gt;异常&lt;/Text&gt;&#10;      &lt;/Box&gt;&#10;      &lt;Box style={{ flex: 1, background: '#F2F4F7', padding: 20, flexDirection: 'column', gap: 6 }}&gt;&#10;        &lt;Text style={{ fontSize: 22, fontWeight: 'bold', color: '#08A6F6' }}&gt;协同&lt;/Text&gt;&#10;        &lt;Text style={{ fontSize: 20, color: '#44546A', lineHeight: 1.4 }}&gt;责任人&lt;br /&gt;最新进度&lt;/Text&gt;&#10;      &lt;/Box&gt;&#10;    &lt;/Box&gt;&#10;    &lt;Box style={{ flexDirection: 'row', alignItems: 'center', gap: 12 }}&gt;&#10;      &lt;Box style={{ width: 4, height: 22, background: '#8A8A8A' }} /&gt;&#10;      &lt;Text style={{ fontSize: 24, color: '#5F5E5A' }}&gt;过去：靠人逐个查、逐个问、开会拼答案。&lt;/Text&gt;&#10;    &lt;/Box&gt;&#10;    &lt;Box style={{ background: '#061F32', padding: '18px 28px', flexDirection: 'column', gap: 6 }}&gt;&#10;      &lt;Text style={{ fontSize: 26, fontWeight: 'bold', color: '#FFFFFF' }}&gt;答案一直都在，只是散在四个地方，没人能一次看全。&lt;/Text&gt;&#10;      &lt;Text style={{ fontSize: 20, color: '#C8D0D8' }}&gt;每个系统各说一段，会上拼信息，会后靠人催 —— 这就是你每天在做的事。&lt;/Text&gt;&#10;    &lt;/Box&gt;&#10;  &lt;/Box&gt;&#10;  &lt;Box style={{ height: 56, flexDirection: 'row', justifyContent: 'space-between', alignItems: 'center' }}&gt;&#10;    &lt;Text style={{ fontSize: 13, color: '#808080' }}&gt;Source: WorkBuddy 官方材料 P15「广义办公 · 全局判断」&lt;/Text&gt;&#10;    &lt;Text style={{ fontSize: 13, color: '#808080' }}&gt;02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21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先把一个真问题摆在这儿</a:t>
            </a:r>
            <a:endParaRPr/>
          </a:p>
        </p:txBody>
      </p:sp>
      <p:sp>
        <p:nvSpPr>
          <p:cNvPr id="222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23" name="" descr="{&quot;isTemplate&quot;:true,&quot;type&quot;:&quot;text&quot;}"/>
          <p:cNvSpPr txBox="1"/>
          <p:nvPr/>
        </p:nvSpPr>
        <p:spPr>
          <a:xfrm rot="0" flipH="0" flipV="0">
            <a:off x="533400" y="1057275"/>
            <a:ext cx="11125200" cy="4191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61F32"/>
                </a:solidFill>
                <a:latin typeface="Arial"/>
                <a:ea typeface="Arial"/>
              </a:rPr>
              <a:t>这张订单，能不能按期交付？</a:t>
            </a:r>
            <a:endParaRPr/>
          </a:p>
        </p:txBody>
      </p:sp>
      <p:sp>
        <p:nvSpPr>
          <p:cNvPr id="224" name=""/>
          <p:cNvSpPr/>
          <p:nvPr/>
        </p:nvSpPr>
        <p:spPr>
          <a:xfrm rot="0" flipH="0" flipV="0">
            <a:off x="533400" y="1666875"/>
            <a:ext cx="2657475" cy="13430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25" name="" descr="{&quot;isTemplate&quot;:true,&quot;type&quot;:&quot;text&quot;}"/>
          <p:cNvSpPr txBox="1"/>
          <p:nvPr/>
        </p:nvSpPr>
        <p:spPr>
          <a:xfrm rot="0" flipH="0" flipV="0">
            <a:off x="723900" y="1857375"/>
            <a:ext cx="22764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CRM</a:t>
            </a:r>
            <a:endParaRPr/>
          </a:p>
        </p:txBody>
      </p:sp>
      <p:sp>
        <p:nvSpPr>
          <p:cNvPr id="226" name="" descr="{&quot;isTemplate&quot;:true,&quot;type&quot;:&quot;text&quot;}"/>
          <p:cNvSpPr txBox="1"/>
          <p:nvPr/>
        </p:nvSpPr>
        <p:spPr>
          <a:xfrm rot="0" flipH="0" flipV="0">
            <a:off x="723900" y="2171700"/>
            <a:ext cx="2276475" cy="6477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客户承诺</a:t>
            </a:r>
            <a:endParaRPr/>
          </a:p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优先级</a:t>
            </a:r>
            <a:endParaRPr/>
          </a:p>
        </p:txBody>
      </p:sp>
      <p:sp>
        <p:nvSpPr>
          <p:cNvPr id="227" name=""/>
          <p:cNvSpPr/>
          <p:nvPr/>
        </p:nvSpPr>
        <p:spPr>
          <a:xfrm rot="0" flipH="0" flipV="0">
            <a:off x="3362325" y="1666875"/>
            <a:ext cx="2647950" cy="13430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28" name="" descr="{&quot;isTemplate&quot;:true,&quot;type&quot;:&quot;text&quot;}"/>
          <p:cNvSpPr txBox="1"/>
          <p:nvPr/>
        </p:nvSpPr>
        <p:spPr>
          <a:xfrm rot="0" flipH="0" flipV="0">
            <a:off x="3552825" y="1857375"/>
            <a:ext cx="2266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ERP</a:t>
            </a:r>
            <a:endParaRPr/>
          </a:p>
        </p:txBody>
      </p:sp>
      <p:sp>
        <p:nvSpPr>
          <p:cNvPr id="229" name="" descr="{&quot;isTemplate&quot;:true,&quot;type&quot;:&quot;text&quot;}"/>
          <p:cNvSpPr txBox="1"/>
          <p:nvPr/>
        </p:nvSpPr>
        <p:spPr>
          <a:xfrm rot="0" flipH="0" flipV="0">
            <a:off x="3552825" y="2171700"/>
            <a:ext cx="2266950" cy="6477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库存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物料</a:t>
            </a:r>
            <a:endParaRPr/>
          </a:p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采购</a:t>
            </a:r>
            <a:endParaRPr/>
          </a:p>
        </p:txBody>
      </p:sp>
      <p:sp>
        <p:nvSpPr>
          <p:cNvPr id="230" name=""/>
          <p:cNvSpPr/>
          <p:nvPr/>
        </p:nvSpPr>
        <p:spPr>
          <a:xfrm rot="0" flipH="0" flipV="0">
            <a:off x="6181725" y="1666875"/>
            <a:ext cx="2657475" cy="13430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31" name="" descr="{&quot;isTemplate&quot;:true,&quot;type&quot;:&quot;text&quot;}"/>
          <p:cNvSpPr txBox="1"/>
          <p:nvPr/>
        </p:nvSpPr>
        <p:spPr>
          <a:xfrm rot="0" flipH="0" flipV="0">
            <a:off x="6372225" y="1857375"/>
            <a:ext cx="22764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8A6F6"/>
                </a:solidFill>
                <a:latin typeface="Arial"/>
                <a:ea typeface="Arial"/>
              </a:rPr>
              <a:t>MES</a:t>
            </a:r>
            <a:endParaRPr/>
          </a:p>
        </p:txBody>
      </p:sp>
      <p:sp>
        <p:nvSpPr>
          <p:cNvPr id="232" name="" descr="{&quot;isTemplate&quot;:true,&quot;type&quot;:&quot;text&quot;}"/>
          <p:cNvSpPr txBox="1"/>
          <p:nvPr/>
        </p:nvSpPr>
        <p:spPr>
          <a:xfrm rot="0" flipH="0" flipV="0">
            <a:off x="6372225" y="2171700"/>
            <a:ext cx="2276475" cy="6477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产能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工单</a:t>
            </a:r>
            <a:endParaRPr/>
          </a:p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异常</a:t>
            </a:r>
            <a:endParaRPr/>
          </a:p>
        </p:txBody>
      </p:sp>
      <p:sp>
        <p:nvSpPr>
          <p:cNvPr id="233" name=""/>
          <p:cNvSpPr/>
          <p:nvPr/>
        </p:nvSpPr>
        <p:spPr>
          <a:xfrm rot="0" flipH="0" flipV="0">
            <a:off x="9010650" y="1666875"/>
            <a:ext cx="2647950" cy="13430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34" name="" descr="{&quot;isTemplate&quot;:true,&quot;type&quot;:&quot;text&quot;}"/>
          <p:cNvSpPr txBox="1"/>
          <p:nvPr/>
        </p:nvSpPr>
        <p:spPr>
          <a:xfrm rot="0" flipH="0" flipV="0">
            <a:off x="9201150" y="1857375"/>
            <a:ext cx="22669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8A6F6"/>
                </a:solidFill>
                <a:latin typeface="Arial"/>
                <a:ea typeface="Arial"/>
              </a:rPr>
              <a:t>协同</a:t>
            </a:r>
            <a:endParaRPr/>
          </a:p>
        </p:txBody>
      </p:sp>
      <p:sp>
        <p:nvSpPr>
          <p:cNvPr id="235" name="" descr="{&quot;isTemplate&quot;:true,&quot;type&quot;:&quot;text&quot;}"/>
          <p:cNvSpPr txBox="1"/>
          <p:nvPr/>
        </p:nvSpPr>
        <p:spPr>
          <a:xfrm rot="0" flipH="0" flipV="0">
            <a:off x="9201150" y="2171700"/>
            <a:ext cx="2266950" cy="647700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责任人</a:t>
            </a:r>
            <a:endParaRPr/>
          </a:p>
          <a:p>
            <a:pPr>
              <a:lnSpc>
                <a:spcPct val="14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最新进度</a:t>
            </a:r>
            <a:endParaRPr/>
          </a:p>
        </p:txBody>
      </p:sp>
      <p:sp>
        <p:nvSpPr>
          <p:cNvPr id="236" name=""/>
          <p:cNvSpPr/>
          <p:nvPr/>
        </p:nvSpPr>
        <p:spPr>
          <a:xfrm rot="0" flipH="0" flipV="0">
            <a:off x="533400" y="3238500"/>
            <a:ext cx="38100" cy="209550"/>
          </a:xfrm>
          <a:prstGeom prst="rect">
            <a:avLst/>
          </a:prstGeom>
          <a:solidFill>
            <a:srgbClr val="8A8A8A"/>
          </a:solidFill>
          <a:ln/>
        </p:spPr>
        <p:txBody>
          <a:bodyPr/>
          <a:p/>
        </p:txBody>
      </p:sp>
      <p:sp>
        <p:nvSpPr>
          <p:cNvPr id="237" name="" descr="{&quot;isTemplate&quot;:true,&quot;type&quot;:&quot;text&quot;}"/>
          <p:cNvSpPr txBox="1"/>
          <p:nvPr/>
        </p:nvSpPr>
        <p:spPr>
          <a:xfrm rot="0" flipH="0" flipV="0">
            <a:off x="685800" y="3200400"/>
            <a:ext cx="4343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5F5E5A"/>
                </a:solidFill>
                <a:latin typeface="Arial"/>
                <a:ea typeface="Arial"/>
              </a:rPr>
              <a:t>过去：靠人逐个查、逐个问、开会拼答案。</a:t>
            </a:r>
            <a:endParaRPr/>
          </a:p>
        </p:txBody>
      </p:sp>
      <p:sp>
        <p:nvSpPr>
          <p:cNvPr id="238" name=""/>
          <p:cNvSpPr/>
          <p:nvPr/>
        </p:nvSpPr>
        <p:spPr>
          <a:xfrm rot="0" flipH="0" flipV="0">
            <a:off x="533400" y="3667125"/>
            <a:ext cx="11125200" cy="9334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39" name="" descr="{&quot;isTemplate&quot;:true,&quot;type&quot;:&quot;text&quot;}"/>
          <p:cNvSpPr txBox="1"/>
          <p:nvPr/>
        </p:nvSpPr>
        <p:spPr>
          <a:xfrm rot="0" flipH="0" flipV="0">
            <a:off x="800100" y="3838575"/>
            <a:ext cx="105918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答案一直都在，只是散在四个地方，没人能一次看全。</a:t>
            </a:r>
            <a:endParaRPr/>
          </a:p>
        </p:txBody>
      </p:sp>
      <p:sp>
        <p:nvSpPr>
          <p:cNvPr id="240" name="" descr="{&quot;isTemplate&quot;:true,&quot;type&quot;:&quot;text&quot;}"/>
          <p:cNvSpPr txBox="1"/>
          <p:nvPr/>
        </p:nvSpPr>
        <p:spPr>
          <a:xfrm rot="0" flipH="0" flipV="0">
            <a:off x="800100" y="4200525"/>
            <a:ext cx="10591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每个系统各说一段，会上拼信息，会后靠人催</a:t>
            </a:r>
            <a:r>
              <a:rPr lang="en-US" sz="1500">
                <a:solidFill>
                  <a:srgbClr val="C8D0D8"/>
                </a:solidFill>
                <a:latin typeface="Arial"/>
                <a:ea typeface="Arial"/>
              </a:rPr>
              <a:t> —— 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这就是你每天在做的事。</a:t>
            </a:r>
            <a:endParaRPr/>
          </a:p>
        </p:txBody>
      </p:sp>
      <p:sp>
        <p:nvSpPr>
          <p:cNvPr id="241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2385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P15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「广义办公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全局判断」</a:t>
            </a:r>
            <a:endParaRPr/>
          </a:p>
        </p:txBody>
      </p:sp>
      <p:sp>
        <p:nvSpPr>
          <p:cNvPr id="242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02 / 18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243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为什么以前不行，现在行&lt;/Text&gt;&#10;  &lt;/Box&gt;&#10;  &lt;Box style={{ height: 1, background: '#1A1A1A' }} /&gt;&#10;  &lt;Box style={{ flex: 1, flexDirection: 'column', paddingTop: 24, paddingBottom: 14, gap: 24 }}&gt;&#10;    &lt;Box style={{ flexDirection: 'row', gap: 20 }}&gt;&#10;      &lt;Box style={{ flex: 1, background: '#F2F4F7', padding: 24, flexDirection: 'column', gap: 10 }}&gt;&#10;        &lt;Text style={{ fontSize: 20, color: '#8A8A8A', letterSpacing: 2 }}&gt;第一阶段&lt;/Text&gt;&#10;        &lt;Text style={{ fontSize: 30, fontWeight: 'bold', color: '#44546A' }}&gt;能对话&lt;/Text&gt;&#10;        &lt;Text style={{ fontSize: 21, color: '#5F5E5A', lineHeight: 1.5 }}&gt;你问它答，活还是你干。它是个问答工具。&lt;/Text&gt;&#10;      &lt;/Box&gt;&#10;      &lt;Box style={{ flex: 1, background: '#F2F4F7', padding: 24, flexDirection: 'column', gap: 10 }}&gt;&#10;        &lt;Text style={{ fontSize: 20, color: '#8A8A8A', letterSpacing: 2 }}&gt;第二阶段&lt;/Text&gt;&#10;        &lt;Text style={{ fontSize: 30, fontWeight: 'bold', color: '#44546A' }}&gt;能干活&lt;/Text&gt;&#10;        &lt;Text style={{ fontSize: 21, color: '#5F5E5A', lineHeight: 1.5 }}&gt;它进你的文档、表格、流程，帮你干，但推不到底。&lt;/Text&gt;&#10;      &lt;/Box&gt;&#10;      &lt;Box style={{ flex: 1, background: '#061F32', padding: 24, flexDirection: 'column', gap: 10 }}&gt;&#10;        &lt;Text style={{ fontSize: 20, color: '#08A6F6', letterSpacing: 2 }}&gt;当前阶段&lt;/Text&gt;&#10;        &lt;Text style={{ fontSize: 30, fontWeight: 'bold', color: '#FFFFFF' }}&gt;能上岗&lt;/Text&gt;&#10;        &lt;Text style={{ fontSize: 21, color: '#C8D0D8', lineHeight: 1.5 }}&gt;它进系统、改数据、追到底，对结果负责。&lt;/Text&gt;&#10;      &lt;/Box&gt;&#10;    &lt;/Box&gt;&#10;    &lt;Box style={{ flexDirection: 'column', gap: 12 }}&gt;&#10;      &lt;Text style={{ fontSize: 26, fontWeight: 'bold', color: '#061F32' }}&gt;系统越复杂、流程越密集的部门，越是它先落地的地方。&lt;/Text&gt;&#10;      &lt;Text style={{ fontSize: 22, color: '#44546A', lineHeight: 1.5 }}&gt;原因很简单：你部门里最耗人的那件事，多半不是&quot;想不出办法&quot;，而是&quot;要把散在各处的依据凑齐&quot;——这恰好是它擅长、人不擅长的。&lt;/Text&gt;&#10;    &lt;/Box&gt;&#10;    &lt;Box style={{ background: '#E6F4FD', padding: '16px 24px', flexDirection: 'row', alignItems: 'center', gap: 14 }}&gt;&#10;      &lt;Box style={{ width: 4, height: 30, background: '#08A6F6' }} /&gt;&#10;      &lt;Text style={{ fontSize: 24, fontWeight: 'bold', color: '#061F32' }}&gt;差别不在更聪明，在能不能把事做完。前两代让你问得快，第三代让事真的被干完。&lt;/Text&gt;&#10;    &lt;/Box&gt;&#10;  &lt;/Box&gt;&#10;  &lt;Box style={{ height: 56, flexDirection: 'row', justifyContent: 'space-between', alignItems: 'center' }}&gt;&#10;    &lt;Text style={{ fontSize: 13, color: '#808080' }}&gt;Source: WorkBuddy 官方材料 P3「企业智能体的三阶段跃迁」&lt;/Text&gt;&#10;    &lt;Text style={{ fontSize: 13, color: '#808080' }}&gt;03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5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为什么以前不行，现在行</a:t>
            </a:r>
            <a:endParaRPr/>
          </a:p>
        </p:txBody>
      </p:sp>
      <p:sp>
        <p:nvSpPr>
          <p:cNvPr id="246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47" name=""/>
          <p:cNvSpPr/>
          <p:nvPr/>
        </p:nvSpPr>
        <p:spPr>
          <a:xfrm rot="0" flipH="0" flipV="0">
            <a:off x="533400" y="1076325"/>
            <a:ext cx="3581400" cy="19431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48" name="" descr="{&quot;isTemplate&quot;:true,&quot;type&quot;:&quot;text&quot;}"/>
          <p:cNvSpPr txBox="1"/>
          <p:nvPr/>
        </p:nvSpPr>
        <p:spPr>
          <a:xfrm rot="0" flipH="0" flipV="0">
            <a:off x="762000" y="130492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150">
                <a:solidFill>
                  <a:srgbClr val="8A8A8A"/>
                </a:solidFill>
                <a:latin typeface="Arial"/>
                <a:ea typeface="Arial"/>
              </a:rPr>
              <a:t>第一阶段</a:t>
            </a:r>
            <a:endParaRPr/>
          </a:p>
        </p:txBody>
      </p:sp>
      <p:sp>
        <p:nvSpPr>
          <p:cNvPr id="249" name="" descr="{&quot;isTemplate&quot;:true,&quot;type&quot;:&quot;text&quot;}"/>
          <p:cNvSpPr txBox="1"/>
          <p:nvPr/>
        </p:nvSpPr>
        <p:spPr>
          <a:xfrm rot="0" flipH="0" flipV="0">
            <a:off x="762000" y="1628775"/>
            <a:ext cx="31242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44546A"/>
                </a:solidFill>
                <a:latin typeface="Arial"/>
                <a:ea typeface="Arial"/>
              </a:rPr>
              <a:t>能对话</a:t>
            </a:r>
            <a:endParaRPr/>
          </a:p>
        </p:txBody>
      </p:sp>
      <p:sp>
        <p:nvSpPr>
          <p:cNvPr id="250" name="" descr="{&quot;isTemplate&quot;:true,&quot;type&quot;:&quot;text&quot;}"/>
          <p:cNvSpPr txBox="1"/>
          <p:nvPr/>
        </p:nvSpPr>
        <p:spPr>
          <a:xfrm rot="0" flipH="0" flipV="0">
            <a:off x="762000" y="2066925"/>
            <a:ext cx="31242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5F5E5A"/>
                </a:solidFill>
                <a:latin typeface="Arial"/>
                <a:ea typeface="Arial"/>
              </a:rPr>
              <a:t>你问它答，活还是你干。它是个问答工具。</a:t>
            </a:r>
            <a:endParaRPr/>
          </a:p>
        </p:txBody>
      </p:sp>
      <p:sp>
        <p:nvSpPr>
          <p:cNvPr id="251" name=""/>
          <p:cNvSpPr/>
          <p:nvPr/>
        </p:nvSpPr>
        <p:spPr>
          <a:xfrm rot="0" flipH="0" flipV="0">
            <a:off x="4305300" y="1076325"/>
            <a:ext cx="3581400" cy="19431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52" name="" descr="{&quot;isTemplate&quot;:true,&quot;type&quot;:&quot;text&quot;}"/>
          <p:cNvSpPr txBox="1"/>
          <p:nvPr/>
        </p:nvSpPr>
        <p:spPr>
          <a:xfrm rot="0" flipH="0" flipV="0">
            <a:off x="4533900" y="130492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150">
                <a:solidFill>
                  <a:srgbClr val="8A8A8A"/>
                </a:solidFill>
                <a:latin typeface="Arial"/>
                <a:ea typeface="Arial"/>
              </a:rPr>
              <a:t>第二阶段</a:t>
            </a:r>
            <a:endParaRPr/>
          </a:p>
        </p:txBody>
      </p:sp>
      <p:sp>
        <p:nvSpPr>
          <p:cNvPr id="253" name="" descr="{&quot;isTemplate&quot;:true,&quot;type&quot;:&quot;text&quot;}"/>
          <p:cNvSpPr txBox="1"/>
          <p:nvPr/>
        </p:nvSpPr>
        <p:spPr>
          <a:xfrm rot="0" flipH="0" flipV="0">
            <a:off x="4533900" y="1628775"/>
            <a:ext cx="31242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44546A"/>
                </a:solidFill>
                <a:latin typeface="Arial"/>
                <a:ea typeface="Arial"/>
              </a:rPr>
              <a:t>能干活</a:t>
            </a:r>
            <a:endParaRPr/>
          </a:p>
        </p:txBody>
      </p:sp>
      <p:sp>
        <p:nvSpPr>
          <p:cNvPr id="254" name="" descr="{&quot;isTemplate&quot;:true,&quot;type&quot;:&quot;text&quot;}"/>
          <p:cNvSpPr txBox="1"/>
          <p:nvPr/>
        </p:nvSpPr>
        <p:spPr>
          <a:xfrm rot="0" flipH="0" flipV="0">
            <a:off x="4533900" y="2066925"/>
            <a:ext cx="31242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5F5E5A"/>
                </a:solidFill>
                <a:latin typeface="Arial"/>
                <a:ea typeface="Arial"/>
              </a:rPr>
              <a:t>它进你的文档、表格、流程，帮你干，但推不到底。</a:t>
            </a:r>
            <a:endParaRPr/>
          </a:p>
        </p:txBody>
      </p:sp>
      <p:sp>
        <p:nvSpPr>
          <p:cNvPr id="255" name=""/>
          <p:cNvSpPr/>
          <p:nvPr/>
        </p:nvSpPr>
        <p:spPr>
          <a:xfrm rot="0" flipH="0" flipV="0">
            <a:off x="8077200" y="1076325"/>
            <a:ext cx="3581400" cy="19431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56" name="" descr="{&quot;isTemplate&quot;:true,&quot;type&quot;:&quot;text&quot;}"/>
          <p:cNvSpPr txBox="1"/>
          <p:nvPr/>
        </p:nvSpPr>
        <p:spPr>
          <a:xfrm rot="0" flipH="0" flipV="0">
            <a:off x="8305800" y="130492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spc="150">
                <a:solidFill>
                  <a:srgbClr val="08A6F6"/>
                </a:solidFill>
                <a:latin typeface="Arial"/>
                <a:ea typeface="Arial"/>
              </a:rPr>
              <a:t>当前阶段</a:t>
            </a:r>
            <a:endParaRPr/>
          </a:p>
        </p:txBody>
      </p:sp>
      <p:sp>
        <p:nvSpPr>
          <p:cNvPr id="257" name="" descr="{&quot;isTemplate&quot;:true,&quot;type&quot;:&quot;text&quot;}"/>
          <p:cNvSpPr txBox="1"/>
          <p:nvPr/>
        </p:nvSpPr>
        <p:spPr>
          <a:xfrm rot="0" flipH="0" flipV="0">
            <a:off x="8305800" y="1628775"/>
            <a:ext cx="31242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Arial"/>
                <a:ea typeface="Arial"/>
              </a:rPr>
              <a:t>能上岗</a:t>
            </a:r>
            <a:endParaRPr/>
          </a:p>
        </p:txBody>
      </p:sp>
      <p:sp>
        <p:nvSpPr>
          <p:cNvPr id="258" name="" descr="{&quot;isTemplate&quot;:true,&quot;type&quot;:&quot;text&quot;}"/>
          <p:cNvSpPr txBox="1"/>
          <p:nvPr/>
        </p:nvSpPr>
        <p:spPr>
          <a:xfrm rot="0" flipH="0" flipV="0">
            <a:off x="8305800" y="2066925"/>
            <a:ext cx="31242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C8D0D8"/>
                </a:solidFill>
                <a:latin typeface="Arial"/>
                <a:ea typeface="Arial"/>
              </a:rPr>
              <a:t>它进系统、改数据、追到底，对结果负责。</a:t>
            </a:r>
            <a:endParaRPr/>
          </a:p>
        </p:txBody>
      </p:sp>
      <p:sp>
        <p:nvSpPr>
          <p:cNvPr id="259" name="" descr="{&quot;isTemplate&quot;:true,&quot;type&quot;:&quot;text&quot;}"/>
          <p:cNvSpPr txBox="1"/>
          <p:nvPr/>
        </p:nvSpPr>
        <p:spPr>
          <a:xfrm rot="0" flipH="0" flipV="0">
            <a:off x="533400" y="3248025"/>
            <a:ext cx="11125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系统越复杂、流程越密集的部门，越是它先落地的地方。</a:t>
            </a:r>
            <a:endParaRPr/>
          </a:p>
        </p:txBody>
      </p:sp>
      <p:sp>
        <p:nvSpPr>
          <p:cNvPr id="260" name="" descr="{&quot;isTemplate&quot;:true,&quot;type&quot;:&quot;text&quot;}"/>
          <p:cNvSpPr txBox="1"/>
          <p:nvPr/>
        </p:nvSpPr>
        <p:spPr>
          <a:xfrm rot="0" flipH="0" flipV="0">
            <a:off x="533400" y="3667125"/>
            <a:ext cx="1112520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原因很简单：你部门里最耗人的那件事，多半不是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想不出办法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，而是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"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要把散在各处的依据凑齐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"——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这恰好是它擅长、人不擅长的。</a:t>
            </a:r>
            <a:endParaRPr/>
          </a:p>
        </p:txBody>
      </p:sp>
      <p:sp>
        <p:nvSpPr>
          <p:cNvPr id="261" name=""/>
          <p:cNvSpPr/>
          <p:nvPr/>
        </p:nvSpPr>
        <p:spPr>
          <a:xfrm rot="0" flipH="0" flipV="0">
            <a:off x="533400" y="4657725"/>
            <a:ext cx="11125200" cy="59055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262" name=""/>
          <p:cNvSpPr/>
          <p:nvPr/>
        </p:nvSpPr>
        <p:spPr>
          <a:xfrm rot="0" flipH="0" flipV="0">
            <a:off x="762000" y="4810125"/>
            <a:ext cx="38100" cy="2857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63" name="" descr="{&quot;isTemplate&quot;:true,&quot;type&quot;:&quot;text&quot;}"/>
          <p:cNvSpPr txBox="1"/>
          <p:nvPr/>
        </p:nvSpPr>
        <p:spPr>
          <a:xfrm rot="0" flipH="0" flipV="0">
            <a:off x="933450" y="4819650"/>
            <a:ext cx="84582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差别不在更聪明，在能不能把事做完。前两代让你问得快，第三代让事真的被干完。</a:t>
            </a:r>
            <a:endParaRPr/>
          </a:p>
        </p:txBody>
      </p:sp>
      <p:sp>
        <p:nvSpPr>
          <p:cNvPr id="264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429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P3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「企业智能体的三阶段跃迁」</a:t>
            </a:r>
            <a:endParaRPr/>
          </a:p>
        </p:txBody>
      </p:sp>
      <p:sp>
        <p:nvSpPr>
          <p:cNvPr id="265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03 / 18</a:t>
            </a:r>
            <a:endParaRPr/>
          </a:p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266" name="" descr="&lt;Slide style={{ width: 1280, height: 720, background: '#061F32', flexDirection: 'column', justifyContent: 'center', padding: '0 80px', fontFamily: 'Arial, &quot;Microsoft YaHei&quot;, sans-serif' }}&gt;&#10;  &lt;Box style={{ position: 'absolute', top: 72, left: 80, width: 120, height: 4, background: '#08A6F6' }} /&gt;&#10;  &lt;Box style={{ flexDirection: 'column', marginBottom: 30 }}&gt;&#10;    &lt;Text style={{ fontSize: 46, fontWeight: 'bold', color: '#FFFFFF', lineHeight: 1.3 }}&gt;AI 能不能在你部门用起来，&lt;br /&gt;取决于一件事&lt;/Text&gt;&#10;    &lt;Text style={{ fontSize: 24, color: '#99BDED', marginTop: 14 }}&gt;这件事跟预算无关，跟 IT 也无关。&lt;/Text&gt;&#10;  &lt;/Box&gt;&#10;  &lt;Box style={{ flexDirection: 'row', gap: 28 }}&gt;&#10;    &lt;Box style={{ flex: 1, background: '#44546A', padding: 1 }}&gt;&#10;      &lt;Box style={{ flex: 1, background: '#0A2338', padding: 26, flexDirection: 'column', gap: 14 }}&gt;&#10;        &lt;Text style={{ fontSize: 22, color: '#8A96A0', letterSpacing: 2 }}&gt;多数人以为是&lt;/Text&gt;&#10;        &lt;Text style={{ fontSize: 28, fontWeight: 'bold', color: '#C8D0D8' }}&gt;这是 IT 的事&lt;/Text&gt;&#10;        &lt;Text style={{ fontSize: 22, color: '#9AA7B0', lineHeight: 1.6 }}&gt;等 IT 给方案&lt;br /&gt;等老板拍板&lt;br /&gt;等别人先试，我再跟&lt;/Text&gt;&#10;      &lt;/Box&gt;&#10;    &lt;/Box&gt;&#10;    &lt;Box style={{ flex: 1, background: '#08A6F6', padding: 2 }}&gt;&#10;      &lt;Box style={{ flex: 1, background: '#061F32', padding: 26, flexDirection: 'column', gap: 14 }}&gt;&#10;        &lt;Text style={{ fontSize: 22, color: '#08A6F6', letterSpacing: 2 }}&gt;实际上是&lt;/Text&gt;&#10;        &lt;Text style={{ fontSize: 28, fontWeight: 'bold', color: '#FFFFFF' }}&gt;只有你说得清「什么叫干好了」&lt;/Text&gt;&#10;        &lt;Text style={{ fontSize: 22, color: '#E7E6E6', lineHeight: 1.6 }}&gt;目标与交付标准，谁定？你&lt;br /&gt;知识和口径，谁有？你&lt;br /&gt;什么时候该转人工，谁判断？你&lt;/Text&gt;&#10;      &lt;/Box&gt;&#10;    &lt;/Box&gt;&#10;  &lt;/Box&gt;&#10;  &lt;Box style={{ flexDirection: 'row', alignItems: 'center', gap: 14, marginTop: 30 }}&gt;&#10;    &lt;Box style={{ width: 4, height: 32, background: '#08A6F6' }} /&gt;&#10;    &lt;Text style={{ fontSize: 26, fontWeight: 'bold', color: '#08A6F6' }}&gt;IT 负责让它连得上，你负责让它干得对。&lt;/Text&gt;&#10;  &lt;/Box&gt;&#10;  &lt;Box style={{ position: 'absolute', bottom: 56, left: 80 }}&gt;&#10;    &lt;Text style={{ fontSize: 16, color: '#7A8794' }}&gt;Source: WorkBuddy 官方材料 P16 数字员工上岗前 6 项配置&lt;/Text&gt;&#10;  &lt;/Box&gt;&#10;  &lt;Box style={{ position: 'absolute', bottom: 56, right: 80 }}&gt;&#10;    &lt;Text style={{ fontSize: 18, color: '#9AA7B0' }}&gt;04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68" name="" descr="{&quot;isTemplate&quot;:true,&quot;type&quot;:&quot;text&quot;}"/>
          <p:cNvSpPr txBox="1"/>
          <p:nvPr/>
        </p:nvSpPr>
        <p:spPr>
          <a:xfrm rot="0" flipH="0" flipV="0">
            <a:off x="762000" y="809625"/>
            <a:ext cx="10668000" cy="1371600"/>
          </a:xfrm>
          <a:prstGeom prst="rect"/>
        </p:spPr>
        <p:txBody>
          <a:bodyPr wrap="none" lIns="0" tIns="0" rIns="0" bIns="0"/>
          <a:p>
            <a:pPr>
              <a:lnSpc>
                <a:spcPct val="130000"/>
              </a:lnSpc>
            </a:pPr>
            <a:r>
              <a:rPr lang="en-US" sz="3450" b="1">
                <a:solidFill>
                  <a:srgbClr val="FFFFFF"/>
                </a:solidFill>
                <a:latin typeface="Arial"/>
                <a:ea typeface="Arial"/>
              </a:rPr>
              <a:t>AI </a:t>
            </a:r>
            <a:r>
              <a:rPr lang="zh-CN" sz="3450" b="1">
                <a:solidFill>
                  <a:srgbClr val="FFFFFF"/>
                </a:solidFill>
                <a:latin typeface="Arial"/>
                <a:ea typeface="Arial"/>
              </a:rPr>
              <a:t>能不能在你部门用起来，</a:t>
            </a:r>
            <a:endParaRPr/>
          </a:p>
          <a:p>
            <a:pPr>
              <a:lnSpc>
                <a:spcPct val="130000"/>
              </a:lnSpc>
            </a:pPr>
            <a:r>
              <a:rPr lang="zh-CN" sz="3450" b="1">
                <a:solidFill>
                  <a:srgbClr val="FFFFFF"/>
                </a:solidFill>
                <a:latin typeface="Arial"/>
                <a:ea typeface="Arial"/>
              </a:rPr>
              <a:t>取决于一件事</a:t>
            </a:r>
            <a:endParaRPr/>
          </a:p>
        </p:txBody>
      </p:sp>
      <p:sp>
        <p:nvSpPr>
          <p:cNvPr id="269" name="" descr="{&quot;isTemplate&quot;:true,&quot;type&quot;:&quot;text&quot;}"/>
          <p:cNvSpPr txBox="1"/>
          <p:nvPr/>
        </p:nvSpPr>
        <p:spPr>
          <a:xfrm rot="0" flipH="0" flipV="0">
            <a:off x="762000" y="2314575"/>
            <a:ext cx="106680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>
                <a:solidFill>
                  <a:srgbClr val="99BDED"/>
                </a:solidFill>
                <a:latin typeface="Arial"/>
                <a:ea typeface="Arial"/>
              </a:rPr>
              <a:t>这件事跟预算无关，跟</a:t>
            </a:r>
            <a:r>
              <a:rPr lang="en-US" sz="1800">
                <a:solidFill>
                  <a:srgbClr val="99BDED"/>
                </a:solidFill>
                <a:latin typeface="Arial"/>
                <a:ea typeface="Arial"/>
              </a:rPr>
              <a:t> IT </a:t>
            </a:r>
            <a:r>
              <a:rPr lang="zh-CN" sz="1800">
                <a:solidFill>
                  <a:srgbClr val="99BDED"/>
                </a:solidFill>
                <a:latin typeface="Arial"/>
                <a:ea typeface="Arial"/>
              </a:rPr>
              <a:t>也无关。</a:t>
            </a:r>
            <a:endParaRPr/>
          </a:p>
        </p:txBody>
      </p:sp>
      <p:sp>
        <p:nvSpPr>
          <p:cNvPr id="270" name=""/>
          <p:cNvSpPr/>
          <p:nvPr/>
        </p:nvSpPr>
        <p:spPr>
          <a:xfrm rot="0" flipH="0" flipV="0">
            <a:off x="762000" y="2876550"/>
            <a:ext cx="5200650" cy="2590800"/>
          </a:xfrm>
          <a:prstGeom prst="rect">
            <a:avLst/>
          </a:prstGeom>
          <a:solidFill>
            <a:srgbClr val="44546A"/>
          </a:solidFill>
          <a:ln/>
        </p:spPr>
        <p:txBody>
          <a:bodyPr/>
          <a:p/>
        </p:txBody>
      </p:sp>
      <p:sp>
        <p:nvSpPr>
          <p:cNvPr id="271" name=""/>
          <p:cNvSpPr/>
          <p:nvPr/>
        </p:nvSpPr>
        <p:spPr>
          <a:xfrm rot="0" flipH="0" flipV="0">
            <a:off x="771525" y="2886075"/>
            <a:ext cx="5181600" cy="2571750"/>
          </a:xfrm>
          <a:prstGeom prst="rect">
            <a:avLst/>
          </a:prstGeom>
          <a:solidFill>
            <a:srgbClr val="0A2338"/>
          </a:solidFill>
          <a:ln/>
        </p:spPr>
        <p:txBody>
          <a:bodyPr/>
          <a:p/>
        </p:txBody>
      </p:sp>
      <p:sp>
        <p:nvSpPr>
          <p:cNvPr id="272" name="" descr="{&quot;isTemplate&quot;:true,&quot;type&quot;:&quot;text&quot;}"/>
          <p:cNvSpPr txBox="1"/>
          <p:nvPr/>
        </p:nvSpPr>
        <p:spPr>
          <a:xfrm rot="0" flipH="0" flipV="0">
            <a:off x="1019175" y="3133725"/>
            <a:ext cx="46863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150">
                <a:solidFill>
                  <a:srgbClr val="8A96A0"/>
                </a:solidFill>
                <a:latin typeface="Arial"/>
                <a:ea typeface="Arial"/>
              </a:rPr>
              <a:t>多数人以为是</a:t>
            </a:r>
            <a:endParaRPr/>
          </a:p>
        </p:txBody>
      </p:sp>
      <p:sp>
        <p:nvSpPr>
          <p:cNvPr id="273" name="" descr="{&quot;isTemplate&quot;:true,&quot;type&quot;:&quot;text&quot;}"/>
          <p:cNvSpPr txBox="1"/>
          <p:nvPr/>
        </p:nvSpPr>
        <p:spPr>
          <a:xfrm rot="0" flipH="0" flipV="0">
            <a:off x="1019175" y="3524250"/>
            <a:ext cx="468630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C8D0D8"/>
                </a:solidFill>
                <a:latin typeface="Arial"/>
                <a:ea typeface="Arial"/>
              </a:rPr>
              <a:t>这是</a:t>
            </a:r>
            <a:r>
              <a:rPr lang="en-US" sz="2100" b="1">
                <a:solidFill>
                  <a:srgbClr val="C8D0D8"/>
                </a:solidFill>
                <a:latin typeface="Arial"/>
                <a:ea typeface="Arial"/>
              </a:rPr>
              <a:t> IT </a:t>
            </a:r>
            <a:r>
              <a:rPr lang="zh-CN" sz="2100" b="1">
                <a:solidFill>
                  <a:srgbClr val="C8D0D8"/>
                </a:solidFill>
                <a:latin typeface="Arial"/>
                <a:ea typeface="Arial"/>
              </a:rPr>
              <a:t>的事</a:t>
            </a:r>
            <a:endParaRPr/>
          </a:p>
        </p:txBody>
      </p:sp>
      <p:sp>
        <p:nvSpPr>
          <p:cNvPr id="274" name="" descr="{&quot;isTemplate&quot;:true,&quot;type&quot;:&quot;text&quot;}"/>
          <p:cNvSpPr txBox="1"/>
          <p:nvPr/>
        </p:nvSpPr>
        <p:spPr>
          <a:xfrm rot="0" flipH="0" flipV="0">
            <a:off x="1019175" y="3981450"/>
            <a:ext cx="4686300" cy="12096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650">
                <a:solidFill>
                  <a:srgbClr val="9AA7B0"/>
                </a:solidFill>
                <a:latin typeface="Arial"/>
                <a:ea typeface="Arial"/>
              </a:rPr>
              <a:t>等</a:t>
            </a:r>
            <a:r>
              <a:rPr lang="en-US" sz="1650">
                <a:solidFill>
                  <a:srgbClr val="9AA7B0"/>
                </a:solidFill>
                <a:latin typeface="Arial"/>
                <a:ea typeface="Arial"/>
              </a:rPr>
              <a:t> IT </a:t>
            </a:r>
            <a:r>
              <a:rPr lang="zh-CN" sz="1650">
                <a:solidFill>
                  <a:srgbClr val="9AA7B0"/>
                </a:solidFill>
                <a:latin typeface="Arial"/>
                <a:ea typeface="Arial"/>
              </a:rPr>
              <a:t>给方案</a:t>
            </a:r>
            <a:endParaRPr/>
          </a:p>
          <a:p>
            <a:pPr>
              <a:lnSpc>
                <a:spcPct val="160000"/>
              </a:lnSpc>
            </a:pPr>
            <a:r>
              <a:rPr lang="zh-CN" sz="1650">
                <a:solidFill>
                  <a:srgbClr val="9AA7B0"/>
                </a:solidFill>
                <a:latin typeface="Arial"/>
                <a:ea typeface="Arial"/>
              </a:rPr>
              <a:t>等老板拍板</a:t>
            </a:r>
            <a:endParaRPr/>
          </a:p>
          <a:p>
            <a:pPr>
              <a:lnSpc>
                <a:spcPct val="160000"/>
              </a:lnSpc>
            </a:pPr>
            <a:r>
              <a:rPr lang="zh-CN" sz="1650">
                <a:solidFill>
                  <a:srgbClr val="9AA7B0"/>
                </a:solidFill>
                <a:latin typeface="Arial"/>
                <a:ea typeface="Arial"/>
              </a:rPr>
              <a:t>等别人先试，我再跟</a:t>
            </a:r>
            <a:endParaRPr/>
          </a:p>
        </p:txBody>
      </p:sp>
      <p:sp>
        <p:nvSpPr>
          <p:cNvPr id="275" name=""/>
          <p:cNvSpPr/>
          <p:nvPr/>
        </p:nvSpPr>
        <p:spPr>
          <a:xfrm rot="0" flipH="0" flipV="0">
            <a:off x="6229350" y="2876550"/>
            <a:ext cx="5200650" cy="2590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76" name=""/>
          <p:cNvSpPr/>
          <p:nvPr/>
        </p:nvSpPr>
        <p:spPr>
          <a:xfrm rot="0" flipH="0" flipV="0">
            <a:off x="6248400" y="2895600"/>
            <a:ext cx="5162550" cy="25527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77" name="" descr="{&quot;isTemplate&quot;:true,&quot;type&quot;:&quot;text&quot;}"/>
          <p:cNvSpPr txBox="1"/>
          <p:nvPr/>
        </p:nvSpPr>
        <p:spPr>
          <a:xfrm rot="0" flipH="0" flipV="0">
            <a:off x="6496050" y="3143250"/>
            <a:ext cx="46672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spc="150">
                <a:solidFill>
                  <a:srgbClr val="08A6F6"/>
                </a:solidFill>
                <a:latin typeface="Arial"/>
                <a:ea typeface="Arial"/>
              </a:rPr>
              <a:t>实际上是</a:t>
            </a:r>
            <a:endParaRPr/>
          </a:p>
        </p:txBody>
      </p:sp>
      <p:sp>
        <p:nvSpPr>
          <p:cNvPr id="278" name="" descr="{&quot;isTemplate&quot;:true,&quot;type&quot;:&quot;text&quot;}"/>
          <p:cNvSpPr txBox="1"/>
          <p:nvPr/>
        </p:nvSpPr>
        <p:spPr>
          <a:xfrm rot="0" flipH="0" flipV="0">
            <a:off x="6496050" y="3533775"/>
            <a:ext cx="4667250" cy="3238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Arial"/>
                <a:ea typeface="Arial"/>
              </a:rPr>
              <a:t>只有你说得清「什么叫干好了」</a:t>
            </a:r>
            <a:endParaRPr/>
          </a:p>
        </p:txBody>
      </p:sp>
      <p:sp>
        <p:nvSpPr>
          <p:cNvPr id="279" name="" descr="{&quot;isTemplate&quot;:true,&quot;type&quot;:&quot;text&quot;}"/>
          <p:cNvSpPr txBox="1"/>
          <p:nvPr/>
        </p:nvSpPr>
        <p:spPr>
          <a:xfrm rot="0" flipH="0" flipV="0">
            <a:off x="6496050" y="3990975"/>
            <a:ext cx="4667250" cy="12096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目标与交付标准，谁定？你</a:t>
            </a:r>
            <a:endParaRPr/>
          </a:p>
          <a:p>
            <a:pPr>
              <a:lnSpc>
                <a:spcPct val="16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知识和口径，谁有？你</a:t>
            </a:r>
            <a:endParaRPr/>
          </a:p>
          <a:p>
            <a:pPr>
              <a:lnSpc>
                <a:spcPct val="160000"/>
              </a:lnSpc>
            </a:pPr>
            <a:r>
              <a:rPr lang="zh-CN" sz="1650">
                <a:solidFill>
                  <a:srgbClr val="E7E6E6"/>
                </a:solidFill>
                <a:latin typeface="Arial"/>
                <a:ea typeface="Arial"/>
              </a:rPr>
              <a:t>什么时候该转人工，谁判断？你</a:t>
            </a:r>
            <a:endParaRPr/>
          </a:p>
        </p:txBody>
      </p:sp>
      <p:sp>
        <p:nvSpPr>
          <p:cNvPr id="280" name=""/>
          <p:cNvSpPr/>
          <p:nvPr/>
        </p:nvSpPr>
        <p:spPr>
          <a:xfrm rot="0" flipH="0" flipV="0">
            <a:off x="762000" y="5753100"/>
            <a:ext cx="38100" cy="304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81" name="" descr="{&quot;isTemplate&quot;:true,&quot;type&quot;:&quot;text&quot;}"/>
          <p:cNvSpPr txBox="1"/>
          <p:nvPr/>
        </p:nvSpPr>
        <p:spPr>
          <a:xfrm rot="0" flipH="0" flipV="0">
            <a:off x="933450" y="5753100"/>
            <a:ext cx="4505325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08A6F6"/>
                </a:solidFill>
                <a:latin typeface="Arial"/>
                <a:ea typeface="Arial"/>
              </a:rPr>
              <a:t>IT </a:t>
            </a:r>
            <a:r>
              <a:rPr lang="zh-CN" sz="1950" b="1">
                <a:solidFill>
                  <a:srgbClr val="08A6F6"/>
                </a:solidFill>
                <a:latin typeface="Arial"/>
                <a:ea typeface="Arial"/>
              </a:rPr>
              <a:t>负责让它连得上，你负责让它干得对。</a:t>
            </a:r>
            <a:endParaRPr/>
          </a:p>
        </p:txBody>
      </p:sp>
      <p:sp>
        <p:nvSpPr>
          <p:cNvPr id="282" name=""/>
          <p:cNvSpPr/>
          <p:nvPr/>
        </p:nvSpPr>
        <p:spPr>
          <a:xfrm rot="0" flipH="0" flipV="0">
            <a:off x="762000" y="6858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83" name="" descr="{&quot;isTemplate&quot;:true,&quot;type&quot;:&quot;text&quot;}"/>
          <p:cNvSpPr txBox="1"/>
          <p:nvPr/>
        </p:nvSpPr>
        <p:spPr>
          <a:xfrm rot="0" flipH="0" flipV="0">
            <a:off x="762000" y="6134100"/>
            <a:ext cx="4057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7A8794"/>
                </a:solidFill>
                <a:latin typeface="Arial"/>
                <a:ea typeface="Arial"/>
              </a:rPr>
              <a:t>Source: WorkBuddy </a:t>
            </a:r>
            <a:r>
              <a:rPr lang="zh-CN" sz="1200">
                <a:solidFill>
                  <a:srgbClr val="7A8794"/>
                </a:solidFill>
                <a:latin typeface="Arial"/>
                <a:ea typeface="Arial"/>
              </a:rPr>
              <a:t>官方材料</a:t>
            </a:r>
            <a:r>
              <a:rPr lang="en-US" sz="1200">
                <a:solidFill>
                  <a:srgbClr val="7A8794"/>
                </a:solidFill>
                <a:latin typeface="Arial"/>
                <a:ea typeface="Arial"/>
              </a:rPr>
              <a:t> P16 </a:t>
            </a:r>
            <a:r>
              <a:rPr lang="zh-CN" sz="1200">
                <a:solidFill>
                  <a:srgbClr val="7A8794"/>
                </a:solidFill>
                <a:latin typeface="Arial"/>
                <a:ea typeface="Arial"/>
              </a:rPr>
              <a:t>数字员工上岗前</a:t>
            </a:r>
            <a:r>
              <a:rPr lang="en-US" sz="1200">
                <a:solidFill>
                  <a:srgbClr val="7A8794"/>
                </a:solidFill>
                <a:latin typeface="Arial"/>
                <a:ea typeface="Arial"/>
              </a:rPr>
              <a:t> 6 </a:t>
            </a:r>
            <a:r>
              <a:rPr lang="zh-CN" sz="1200">
                <a:solidFill>
                  <a:srgbClr val="7A8794"/>
                </a:solidFill>
                <a:latin typeface="Arial"/>
                <a:ea typeface="Arial"/>
              </a:rPr>
              <a:t>项配置</a:t>
            </a:r>
            <a:endParaRPr/>
          </a:p>
        </p:txBody>
      </p:sp>
      <p:sp>
        <p:nvSpPr>
          <p:cNvPr id="284" name="" descr="{&quot;isTemplate&quot;:true,&quot;type&quot;:&quot;text&quot;}"/>
          <p:cNvSpPr txBox="1"/>
          <p:nvPr/>
        </p:nvSpPr>
        <p:spPr>
          <a:xfrm rot="0" flipH="0" flipV="0">
            <a:off x="10896600" y="61150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04 / 18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285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你下属每天在干的活，现在能压到什么程度&lt;/Text&gt;&#10;  &lt;/Box&gt;&#10;  &lt;Box style={{ height: 1, background: '#1A1A1A' }} /&gt;&#10;  &lt;Box style={{ flex: 1, flexDirection: 'column', paddingTop: 20, paddingBottom: 14, gap: 16 }}&gt;&#10;    &lt;Box style={{ flexDirection: 'row', gap: 18 }}&gt;&#10;      &lt;Box style={{ flex: 1, background: '#F2F4F7', padding: 20, flexDirection: 'column', gap: 8 }}&gt;&#10;        &lt;Text style={{ fontSize: 24, fontWeight: 'bold', color: '#061F32' }}&gt;查资料&lt;/Text&gt;&#10;        &lt;Text style={{ fontSize: 19, color: '#8A8A8A', lineHeight: 1.45 }}&gt;翻群聊、问同事、逐个文件夹找&lt;/Text&gt;&#10;        &lt;Text style={{ fontSize: 21, fontWeight: 'bold', color: '#08A6F6', lineHeight: 1.45 }}&gt;问一句就出来&lt;br /&gt;人看不到的，它也读不到&lt;/Text&gt;&#10;      &lt;/Box&gt;&#10;      &lt;Box style={{ flex: 1, background: '#F2F4F7', padding: 20, flexDirection: 'column', gap: 8 }}&gt;&#10;        &lt;Text style={{ fontSize: 24, fontWeight: 'bold', color: '#061F32' }}&gt;做表跑数&lt;/Text&gt;&#10;        &lt;Text style={{ fontSize: 19, color: '#8A8A8A', lineHeight: 1.45 }}&gt;口径一变，整张表重做一遍&lt;/Text&gt;&#10;        &lt;Text style={{ fontSize: 21, fontWeight: 'bold', color: '#08A6F6', lineHeight: 1.45 }}&gt;改一次&lt;br /&gt;引用它的报表全跟着变&lt;/Text&gt;&#10;      &lt;/Box&gt;&#10;    &lt;/Box&gt;&#10;    &lt;Box style={{ flexDirection: 'row', gap: 18 }}&gt;&#10;      &lt;Box style={{ flex: 1, background: '#F2F4F7', padding: 20, flexDirection: 'column', gap: 8 }}&gt;&#10;        &lt;Text style={{ fontSize: 24, fontWeight: 'bold', color: '#061F32' }}&gt;写材料&lt;/Text&gt;&#10;        &lt;Text style={{ fontSize: 19, color: '#8A8A8A', lineHeight: 1.45 }}&gt;从空白敲到深夜，格式占掉一半时间&lt;/Text&gt;&#10;        &lt;Text style={{ fontSize: 21, fontWeight: 'bold', color: '#08A6F6', lineHeight: 1.45 }}&gt;细节自己顺手改&lt;br /&gt;重构交给它，改了哪条能逐条回溯&lt;/Text&gt;&#10;      &lt;/Box&gt;&#10;      &lt;Box style={{ flex: 1, background: '#F2F4F7', padding: 20, flexDirection: 'column', gap: 8 }}&gt;&#10;        &lt;Text style={{ fontSize: 24, fontWeight: 'bold', color: '#061F32' }}&gt;发出去&lt;/Text&gt;&#10;        &lt;Text style={{ fontSize: 19, color: '#8A8A8A', lineHeight: 1.45 }}&gt;本地文件发过去，同事打不开&lt;/Text&gt;&#10;        &lt;Text style={{ fontSize: 21, fontWeight: 'bold', color: '#08A6F6', lineHeight: 1.45 }}&gt;一个开关变在线链接&lt;br /&gt;发布范围由企业统一控&lt;/Text&gt;&#10;      &lt;/Box&gt;&#10;    &lt;/Box&gt;&#10;    &lt;Box style={{ background: '#E6F4FD', padding: '16px 24px', flexDirection: 'row', alignItems: 'center', gap: 14 }}&gt;&#10;      &lt;Box style={{ width: 4, height: 32, background: '#08A6F6' }} /&gt;&#10;      &lt;Text style={{ fontSize: 23, fontWeight: 'bold', color: '#061F32', lineHeight: 1.4 }}&gt;这些不用你亲自学。你要知道的是能压到什么程度 —— 才好重新排你手上那几个人。&lt;/Text&gt;&#10;    &lt;/Box&gt;&#10;  &lt;/Box&gt;&#10;  &lt;Box style={{ height: 56, flexDirection: 'row', justifyContent: 'space-between', alignItems: 'center' }}&gt;&#10;    &lt;Text style={{ fontSize: 13, color: '#808080' }}&gt;Source: WorkBuddy 官方材料 P8-P11 狭义办公四类高频任务&lt;/Text&gt;&#10;    &lt;Text style={{ fontSize: 13, color: '#808080' }}&gt;05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7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你下属每天在干的活，现在能压到什么程度</a:t>
            </a:r>
            <a:endParaRPr/>
          </a:p>
        </p:txBody>
      </p:sp>
      <p:sp>
        <p:nvSpPr>
          <p:cNvPr id="288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289" name=""/>
          <p:cNvSpPr/>
          <p:nvPr/>
        </p:nvSpPr>
        <p:spPr>
          <a:xfrm rot="0" flipH="0" flipV="0">
            <a:off x="533400" y="1038225"/>
            <a:ext cx="5476875" cy="1838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90" name="" descr="{&quot;isTemplate&quot;:true,&quot;type&quot;:&quot;text&quot;}"/>
          <p:cNvSpPr txBox="1"/>
          <p:nvPr/>
        </p:nvSpPr>
        <p:spPr>
          <a:xfrm rot="0" flipH="0" flipV="0">
            <a:off x="723900" y="1228725"/>
            <a:ext cx="50958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查资料</a:t>
            </a:r>
            <a:endParaRPr/>
          </a:p>
        </p:txBody>
      </p:sp>
      <p:sp>
        <p:nvSpPr>
          <p:cNvPr id="291" name="" descr="{&quot;isTemplate&quot;:true,&quot;type&quot;:&quot;text&quot;}"/>
          <p:cNvSpPr txBox="1"/>
          <p:nvPr/>
        </p:nvSpPr>
        <p:spPr>
          <a:xfrm rot="0" flipH="0" flipV="0">
            <a:off x="723900" y="1581150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翻群聊、问同事、逐个文件夹找</a:t>
            </a:r>
            <a:endParaRPr/>
          </a:p>
        </p:txBody>
      </p:sp>
      <p:sp>
        <p:nvSpPr>
          <p:cNvPr id="292" name="" descr="{&quot;isTemplate&quot;:true,&quot;type&quot;:&quot;text&quot;}"/>
          <p:cNvSpPr txBox="1"/>
          <p:nvPr/>
        </p:nvSpPr>
        <p:spPr>
          <a:xfrm rot="0" flipH="0" flipV="0">
            <a:off x="723900" y="1981200"/>
            <a:ext cx="5095875" cy="704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问一句就出来</a:t>
            </a:r>
            <a:endParaRPr/>
          </a:p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人看不到的，它也读不到</a:t>
            </a:r>
            <a:endParaRPr/>
          </a:p>
        </p:txBody>
      </p:sp>
      <p:sp>
        <p:nvSpPr>
          <p:cNvPr id="293" name=""/>
          <p:cNvSpPr/>
          <p:nvPr/>
        </p:nvSpPr>
        <p:spPr>
          <a:xfrm rot="0" flipH="0" flipV="0">
            <a:off x="6181725" y="1038225"/>
            <a:ext cx="5476875" cy="1838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94" name="" descr="{&quot;isTemplate&quot;:true,&quot;type&quot;:&quot;text&quot;}"/>
          <p:cNvSpPr txBox="1"/>
          <p:nvPr/>
        </p:nvSpPr>
        <p:spPr>
          <a:xfrm rot="0" flipH="0" flipV="0">
            <a:off x="6372225" y="1228725"/>
            <a:ext cx="50958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做表跑数</a:t>
            </a:r>
            <a:endParaRPr/>
          </a:p>
        </p:txBody>
      </p:sp>
      <p:sp>
        <p:nvSpPr>
          <p:cNvPr id="295" name="" descr="{&quot;isTemplate&quot;:true,&quot;type&quot;:&quot;text&quot;}"/>
          <p:cNvSpPr txBox="1"/>
          <p:nvPr/>
        </p:nvSpPr>
        <p:spPr>
          <a:xfrm rot="0" flipH="0" flipV="0">
            <a:off x="6372225" y="1581150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口径一变，整张表重做一遍</a:t>
            </a:r>
            <a:endParaRPr/>
          </a:p>
        </p:txBody>
      </p:sp>
      <p:sp>
        <p:nvSpPr>
          <p:cNvPr id="296" name="" descr="{&quot;isTemplate&quot;:true,&quot;type&quot;:&quot;text&quot;}"/>
          <p:cNvSpPr txBox="1"/>
          <p:nvPr/>
        </p:nvSpPr>
        <p:spPr>
          <a:xfrm rot="0" flipH="0" flipV="0">
            <a:off x="6372225" y="1981200"/>
            <a:ext cx="5095875" cy="704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改一次</a:t>
            </a:r>
            <a:endParaRPr/>
          </a:p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引用它的报表全跟着变</a:t>
            </a:r>
            <a:endParaRPr/>
          </a:p>
        </p:txBody>
      </p:sp>
      <p:sp>
        <p:nvSpPr>
          <p:cNvPr id="297" name=""/>
          <p:cNvSpPr/>
          <p:nvPr/>
        </p:nvSpPr>
        <p:spPr>
          <a:xfrm rot="0" flipH="0" flipV="0">
            <a:off x="533400" y="3028950"/>
            <a:ext cx="5476875" cy="1838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98" name="" descr="{&quot;isTemplate&quot;:true,&quot;type&quot;:&quot;text&quot;}"/>
          <p:cNvSpPr txBox="1"/>
          <p:nvPr/>
        </p:nvSpPr>
        <p:spPr>
          <a:xfrm rot="0" flipH="0" flipV="0">
            <a:off x="723900" y="3219450"/>
            <a:ext cx="50958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写材料</a:t>
            </a:r>
            <a:endParaRPr/>
          </a:p>
        </p:txBody>
      </p:sp>
      <p:sp>
        <p:nvSpPr>
          <p:cNvPr id="299" name="" descr="{&quot;isTemplate&quot;:true,&quot;type&quot;:&quot;text&quot;}"/>
          <p:cNvSpPr txBox="1"/>
          <p:nvPr/>
        </p:nvSpPr>
        <p:spPr>
          <a:xfrm rot="0" flipH="0" flipV="0">
            <a:off x="723900" y="35718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从空白敲到深夜，格式占掉一半时间</a:t>
            </a:r>
            <a:endParaRPr/>
          </a:p>
        </p:txBody>
      </p:sp>
      <p:sp>
        <p:nvSpPr>
          <p:cNvPr id="300" name="" descr="{&quot;isTemplate&quot;:true,&quot;type&quot;:&quot;text&quot;}"/>
          <p:cNvSpPr txBox="1"/>
          <p:nvPr/>
        </p:nvSpPr>
        <p:spPr>
          <a:xfrm rot="0" flipH="0" flipV="0">
            <a:off x="723900" y="3971925"/>
            <a:ext cx="5095875" cy="704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细节自己顺手改</a:t>
            </a:r>
            <a:endParaRPr/>
          </a:p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重构交给它，改了哪条能逐条回溯</a:t>
            </a:r>
            <a:endParaRPr/>
          </a:p>
        </p:txBody>
      </p:sp>
      <p:sp>
        <p:nvSpPr>
          <p:cNvPr id="301" name=""/>
          <p:cNvSpPr/>
          <p:nvPr/>
        </p:nvSpPr>
        <p:spPr>
          <a:xfrm rot="0" flipH="0" flipV="0">
            <a:off x="6181725" y="3028950"/>
            <a:ext cx="5476875" cy="1838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02" name="" descr="{&quot;isTemplate&quot;:true,&quot;type&quot;:&quot;text&quot;}"/>
          <p:cNvSpPr txBox="1"/>
          <p:nvPr/>
        </p:nvSpPr>
        <p:spPr>
          <a:xfrm rot="0" flipH="0" flipV="0">
            <a:off x="6372225" y="3219450"/>
            <a:ext cx="50958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发出去</a:t>
            </a:r>
            <a:endParaRPr/>
          </a:p>
        </p:txBody>
      </p:sp>
      <p:sp>
        <p:nvSpPr>
          <p:cNvPr id="303" name="" descr="{&quot;isTemplate&quot;:true,&quot;type&quot;:&quot;text&quot;}"/>
          <p:cNvSpPr txBox="1"/>
          <p:nvPr/>
        </p:nvSpPr>
        <p:spPr>
          <a:xfrm rot="0" flipH="0" flipV="0">
            <a:off x="6372225" y="35718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本地文件发过去，同事打不开</a:t>
            </a:r>
            <a:endParaRPr/>
          </a:p>
        </p:txBody>
      </p:sp>
      <p:sp>
        <p:nvSpPr>
          <p:cNvPr id="304" name="" descr="{&quot;isTemplate&quot;:true,&quot;type&quot;:&quot;text&quot;}"/>
          <p:cNvSpPr txBox="1"/>
          <p:nvPr/>
        </p:nvSpPr>
        <p:spPr>
          <a:xfrm rot="0" flipH="0" flipV="0">
            <a:off x="6372225" y="3971925"/>
            <a:ext cx="5095875" cy="704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一个开关变在线链接</a:t>
            </a:r>
            <a:endParaRPr/>
          </a:p>
          <a:p>
            <a:pPr>
              <a:lnSpc>
                <a:spcPct val="145000"/>
              </a:lnSpc>
            </a:pPr>
            <a:r>
              <a:rPr lang="zh-CN" sz="1575" b="1">
                <a:solidFill>
                  <a:srgbClr val="08A6F6"/>
                </a:solidFill>
                <a:latin typeface="Arial"/>
                <a:ea typeface="Arial"/>
              </a:rPr>
              <a:t>发布范围由企业统一控</a:t>
            </a:r>
            <a:endParaRPr/>
          </a:p>
        </p:txBody>
      </p:sp>
      <p:sp>
        <p:nvSpPr>
          <p:cNvPr id="305" name=""/>
          <p:cNvSpPr/>
          <p:nvPr/>
        </p:nvSpPr>
        <p:spPr>
          <a:xfrm rot="0" flipH="0" flipV="0">
            <a:off x="533400" y="5019675"/>
            <a:ext cx="11125200" cy="676275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306" name=""/>
          <p:cNvSpPr/>
          <p:nvPr/>
        </p:nvSpPr>
        <p:spPr>
          <a:xfrm rot="0" flipH="0" flipV="0">
            <a:off x="762000" y="5210175"/>
            <a:ext cx="38100" cy="304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07" name="" descr="{&quot;isTemplate&quot;:true,&quot;type&quot;:&quot;text&quot;}"/>
          <p:cNvSpPr txBox="1"/>
          <p:nvPr/>
        </p:nvSpPr>
        <p:spPr>
          <a:xfrm rot="0" flipH="0" flipV="0">
            <a:off x="933450" y="5172075"/>
            <a:ext cx="8229600" cy="3714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这些不用你亲自学。你要知道的是能压到什么程度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才好重新排你手上那几个人。</a:t>
            </a:r>
            <a:endParaRPr/>
          </a:p>
        </p:txBody>
      </p:sp>
      <p:sp>
        <p:nvSpPr>
          <p:cNvPr id="308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3432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P8-P11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狭义办公四类高频任务</a:t>
            </a:r>
            <a:endParaRPr/>
          </a:p>
        </p:txBody>
      </p:sp>
      <p:sp>
        <p:nvSpPr>
          <p:cNvPr id="309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05 / 18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310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过去要等 IT 排期的事，现在一个页面加一张表&lt;/Text&gt;&#10;  &lt;/Box&gt;&#10;  &lt;Box style={{ height: 1, background: '#1A1A1A' }} /&gt;&#10;  &lt;Box style={{ flex: 1, flexDirection: 'row', gap: 32, paddingTop: 24, paddingBottom: 16 }}&gt;&#10;    &lt;Box style={{ width: '58%', flexDirection: 'column', gap: 16 }}&gt;&#10;      &lt;Box style={{ background: '#F2F4F7', padding: 20, flexDirection: 'column', gap: 6 }}&gt;&#10;        &lt;Text style={{ fontSize: 24, fontWeight: 'bold', color: '#061F32' }}&gt;页面管呈现与操作&lt;/Text&gt;&#10;        &lt;Text style={{ fontSize: 21, color: '#44546A', lineHeight: 1.45 }}&gt;指标看板、待办列表、表单操作做进同一个页面。打开就是一个经营系统，不是一份静态报告。&lt;/Text&gt;&#10;      &lt;/Box&gt;&#10;      &lt;Box style={{ background: '#F2F4F7', padding: 20, flexDirection: 'column', gap: 6 }}&gt;&#10;        &lt;Text style={{ fontSize: 24, fontWeight: 'bold', color: '#061F32' }}&gt;表格管存储与更新&lt;/Text&gt;&#10;        &lt;Text style={{ fontSize: 21, color: '#44546A', lineHeight: 1.45 }}&gt;商品、订单、库存各自成表，结构清楚，多人可以同时维护。&lt;/Text&gt;&#10;      &lt;/Box&gt;&#10;      &lt;Box style={{ background: '#F2F4F7', padding: 20, flexDirection: 'column', gap: 6 }}&gt;&#10;        &lt;Text style={{ fontSize: 24, fontWeight: 'bold', color: '#061F32' }}&gt;数据和页面分开&lt;/Text&gt;&#10;        &lt;Text style={{ fontSize: 21, color: '#44546A', lineHeight: 1.45 }}&gt;日常只更新表格，页面跟着变；在页面上改，也会写回表格。&lt;/Text&gt;&#10;      &lt;/Box&gt;&#10;    &lt;/Box&gt;&#10;    &lt;Box style={{ flex: 1, flexDirection: 'column', justifyContent: 'center', gap: 18 }}&gt;&#10;      &lt;Box style={{ background: '#061F32', padding: 26, flexDirection: 'column', gap: 10 }}&gt;&#10;        &lt;Text style={{ fontSize: 26, fontWeight: 'bold', color: '#FFFFFF', lineHeight: 1.4 }}&gt;一个部门经理，自己搭了一套能用的业务系统。&lt;/Text&gt;&#10;        &lt;Text style={{ fontSize: 20, color: '#C8D0D8', lineHeight: 1.5 }}&gt;这件事一年前做不到 —— 要配数据库、要写后端、要走 IT 排期。&lt;/Text&gt;&#10;      &lt;/Box&gt;&#10;      &lt;Box style={{ flexDirection: 'column', gap: 8 }}&gt;&#10;        &lt;Text style={{ fontSize: 22, color: '#061F32', fontWeight: 'bold' }}&gt;不用走采购&lt;/Text&gt;&#10;        &lt;Text style={{ fontSize: 22, color: '#061F32', fontWeight: 'bold' }}&gt;不用排开发&lt;/Text&gt;&#10;        &lt;Text style={{ fontSize: 22, color: '#061F32', fontWeight: 'bold' }}&gt;不用等排期&lt;/Text&gt;&#10;      &lt;/Box&gt;&#10;    &lt;/Box&gt;&#10;  &lt;/Box&gt;&#10;  &lt;Box style={{ height: 56, flexDirection: 'row', justifyContent: 'space-between', alignItems: 'center' }}&gt;&#10;    &lt;Text style={{ fontSize: 13, color: '#808080' }}&gt;Source: WorkBuddy 官方材料 P12-P13「一张 HTML 页 + 一批 CSV 表」&lt;/Text&gt;&#10;    &lt;Text style={{ fontSize: 13, color: '#808080' }}&gt;06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12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过去要等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 IT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排期的事，现在一个页面加一张表</a:t>
            </a:r>
            <a:endParaRPr/>
          </a:p>
        </p:txBody>
      </p:sp>
      <p:sp>
        <p:nvSpPr>
          <p:cNvPr id="313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314" name=""/>
          <p:cNvSpPr/>
          <p:nvPr/>
        </p:nvSpPr>
        <p:spPr>
          <a:xfrm rot="0" flipH="0" flipV="0">
            <a:off x="533400" y="1076325"/>
            <a:ext cx="6448425" cy="14192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15" name="" descr="{&quot;isTemplate&quot;:true,&quot;type&quot;:&quot;text&quot;}"/>
          <p:cNvSpPr txBox="1"/>
          <p:nvPr/>
        </p:nvSpPr>
        <p:spPr>
          <a:xfrm rot="0" flipH="0" flipV="0">
            <a:off x="723900" y="1266825"/>
            <a:ext cx="6067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页面管呈现与操作</a:t>
            </a:r>
            <a:endParaRPr/>
          </a:p>
        </p:txBody>
      </p:sp>
      <p:sp>
        <p:nvSpPr>
          <p:cNvPr id="316" name="" descr="{&quot;isTemplate&quot;:true,&quot;type&quot;:&quot;text&quot;}"/>
          <p:cNvSpPr txBox="1"/>
          <p:nvPr/>
        </p:nvSpPr>
        <p:spPr>
          <a:xfrm rot="0" flipH="0" flipV="0">
            <a:off x="723900" y="1600200"/>
            <a:ext cx="6067425" cy="704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指标看板、待办列表、表单操作做进同一个页面。打开就是一个经营系统，不是一份静态报告。</a:t>
            </a:r>
            <a:endParaRPr/>
          </a:p>
        </p:txBody>
      </p:sp>
      <p:sp>
        <p:nvSpPr>
          <p:cNvPr id="317" name=""/>
          <p:cNvSpPr/>
          <p:nvPr/>
        </p:nvSpPr>
        <p:spPr>
          <a:xfrm rot="0" flipH="0" flipV="0">
            <a:off x="533400" y="2647950"/>
            <a:ext cx="6448425" cy="10668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18" name="" descr="{&quot;isTemplate&quot;:true,&quot;type&quot;:&quot;text&quot;}"/>
          <p:cNvSpPr txBox="1"/>
          <p:nvPr/>
        </p:nvSpPr>
        <p:spPr>
          <a:xfrm rot="0" flipH="0" flipV="0">
            <a:off x="723900" y="2838450"/>
            <a:ext cx="6067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表格管存储与更新</a:t>
            </a:r>
            <a:endParaRPr/>
          </a:p>
        </p:txBody>
      </p:sp>
      <p:sp>
        <p:nvSpPr>
          <p:cNvPr id="319" name="" descr="{&quot;isTemplate&quot;:true,&quot;type&quot;:&quot;text&quot;}"/>
          <p:cNvSpPr txBox="1"/>
          <p:nvPr/>
        </p:nvSpPr>
        <p:spPr>
          <a:xfrm rot="0" flipH="0" flipV="0">
            <a:off x="723900" y="3171825"/>
            <a:ext cx="6067425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商品、订单、库存各自成表，结构清楚，多人可以同时维护。</a:t>
            </a:r>
            <a:endParaRPr/>
          </a:p>
        </p:txBody>
      </p:sp>
      <p:sp>
        <p:nvSpPr>
          <p:cNvPr id="320" name=""/>
          <p:cNvSpPr/>
          <p:nvPr/>
        </p:nvSpPr>
        <p:spPr>
          <a:xfrm rot="0" flipH="0" flipV="0">
            <a:off x="533400" y="3867150"/>
            <a:ext cx="6448425" cy="10668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21" name="" descr="{&quot;isTemplate&quot;:true,&quot;type&quot;:&quot;text&quot;}"/>
          <p:cNvSpPr txBox="1"/>
          <p:nvPr/>
        </p:nvSpPr>
        <p:spPr>
          <a:xfrm rot="0" flipH="0" flipV="0">
            <a:off x="723900" y="4057650"/>
            <a:ext cx="606742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数据和页面分开</a:t>
            </a:r>
            <a:endParaRPr/>
          </a:p>
        </p:txBody>
      </p:sp>
      <p:sp>
        <p:nvSpPr>
          <p:cNvPr id="322" name="" descr="{&quot;isTemplate&quot;:true,&quot;type&quot;:&quot;text&quot;}"/>
          <p:cNvSpPr txBox="1"/>
          <p:nvPr/>
        </p:nvSpPr>
        <p:spPr>
          <a:xfrm rot="0" flipH="0" flipV="0">
            <a:off x="723900" y="4391025"/>
            <a:ext cx="6067425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日常只更新表格，页面跟着变；在页面上改，也会写回表格。</a:t>
            </a:r>
            <a:endParaRPr/>
          </a:p>
        </p:txBody>
      </p:sp>
      <p:sp>
        <p:nvSpPr>
          <p:cNvPr id="323" name=""/>
          <p:cNvSpPr/>
          <p:nvPr/>
        </p:nvSpPr>
        <p:spPr>
          <a:xfrm rot="0" flipH="0" flipV="0">
            <a:off x="7286625" y="2019300"/>
            <a:ext cx="4371975" cy="21145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24" name="" descr="{&quot;isTemplate&quot;:true,&quot;type&quot;:&quot;text&quot;}"/>
          <p:cNvSpPr txBox="1"/>
          <p:nvPr/>
        </p:nvSpPr>
        <p:spPr>
          <a:xfrm rot="0" flipH="0" flipV="0">
            <a:off x="7534275" y="2266950"/>
            <a:ext cx="3876675" cy="8382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一个部门经理，自己搭了一套能用的业务系统。</a:t>
            </a:r>
            <a:endParaRPr/>
          </a:p>
        </p:txBody>
      </p:sp>
      <p:sp>
        <p:nvSpPr>
          <p:cNvPr id="325" name="" descr="{&quot;isTemplate&quot;:true,&quot;type&quot;:&quot;text&quot;}"/>
          <p:cNvSpPr txBox="1"/>
          <p:nvPr/>
        </p:nvSpPr>
        <p:spPr>
          <a:xfrm rot="0" flipH="0" flipV="0">
            <a:off x="7534275" y="3200400"/>
            <a:ext cx="38766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这件事一年前做不到</a:t>
            </a:r>
            <a:r>
              <a:rPr lang="en-US" sz="1500">
                <a:solidFill>
                  <a:srgbClr val="C8D0D8"/>
                </a:solidFill>
                <a:latin typeface="Arial"/>
                <a:ea typeface="Arial"/>
              </a:rPr>
              <a:t> —— 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要配数据库、要写后端、要走</a:t>
            </a:r>
            <a:r>
              <a:rPr lang="en-US" sz="1500">
                <a:solidFill>
                  <a:srgbClr val="C8D0D8"/>
                </a:solidFill>
                <a:latin typeface="Arial"/>
                <a:ea typeface="Arial"/>
              </a:rPr>
              <a:t> IT 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排期。</a:t>
            </a:r>
            <a:endParaRPr/>
          </a:p>
        </p:txBody>
      </p:sp>
      <p:sp>
        <p:nvSpPr>
          <p:cNvPr id="326" name="" descr="{&quot;isTemplate&quot;:true,&quot;type&quot;:&quot;text&quot;}"/>
          <p:cNvSpPr txBox="1"/>
          <p:nvPr/>
        </p:nvSpPr>
        <p:spPr>
          <a:xfrm rot="0" flipH="0" flipV="0">
            <a:off x="7286625" y="4305300"/>
            <a:ext cx="43719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不用走采购</a:t>
            </a:r>
            <a:endParaRPr/>
          </a:p>
        </p:txBody>
      </p:sp>
      <p:sp>
        <p:nvSpPr>
          <p:cNvPr id="327" name="" descr="{&quot;isTemplate&quot;:true,&quot;type&quot;:&quot;text&quot;}"/>
          <p:cNvSpPr txBox="1"/>
          <p:nvPr/>
        </p:nvSpPr>
        <p:spPr>
          <a:xfrm rot="0" flipH="0" flipV="0">
            <a:off x="7286625" y="4638675"/>
            <a:ext cx="43719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不用排开发</a:t>
            </a:r>
            <a:endParaRPr/>
          </a:p>
        </p:txBody>
      </p:sp>
      <p:sp>
        <p:nvSpPr>
          <p:cNvPr id="328" name="" descr="{&quot;isTemplate&quot;:true,&quot;type&quot;:&quot;text&quot;}"/>
          <p:cNvSpPr txBox="1"/>
          <p:nvPr/>
        </p:nvSpPr>
        <p:spPr>
          <a:xfrm rot="0" flipH="0" flipV="0">
            <a:off x="7286625" y="4972050"/>
            <a:ext cx="43719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不用等排期</a:t>
            </a:r>
            <a:endParaRPr/>
          </a:p>
        </p:txBody>
      </p:sp>
      <p:sp>
        <p:nvSpPr>
          <p:cNvPr id="329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40100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P12-P13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「一张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HTML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页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+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一批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CSV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表」</a:t>
            </a:r>
            <a:endParaRPr/>
          </a:p>
        </p:txBody>
      </p:sp>
      <p:sp>
        <p:nvSpPr>
          <p:cNvPr id="330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06 / 18</a:t>
            </a:r>
            <a:endParaRPr/>
          </a:p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331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给你的部门加一个人，要走四步&lt;/Text&gt;&#10;  &lt;/Box&gt;&#10;  &lt;Box style={{ height: 1, background: '#1A1A1A' }} /&gt;&#10;  &lt;Box style={{ flex: 1, flexDirection: 'column', paddingTop: 20, paddingBottom: 14, gap: 18 }}&gt;&#10;    &lt;Box style={{ flexDirection: 'row', gap: 16 }}&gt;&#10;      &lt;Box style={{ flex: 1, background: '#F2F4F7', padding: 18, flexDirection: 'column', gap: 8 }}&gt;&#10;        &lt;Text style={{ fontSize: 20, color: '#08A6F6', fontWeight: 'bold', letterSpacing: 2 }}&gt;01&lt;/Text&gt;&#10;        &lt;Text style={{ fontSize: 24, fontWeight: 'bold', color: '#061F32' }}&gt;定清目标&lt;/Text&gt;&#10;        &lt;Text style={{ fontSize: 19, color: '#44546A', lineHeight: 1.45 }}&gt;岗位职责 · 触发条件&lt;br /&gt;交付物 · 完成标准&lt;/Text&gt;&#10;      &lt;/Box&gt;&#10;      &lt;Box style={{ flex: 1, background: '#F2F4F7', padding: 18, flexDirection: 'column', gap: 8 }}&gt;&#10;        &lt;Text style={{ fontSize: 20, color: '#08A6F6', fontWeight: 'bold', letterSpacing: 2 }}&gt;02&lt;/Text&gt;&#10;        &lt;Text style={{ fontSize: 24, fontWeight: 'bold', color: '#061F32' }}&gt;接上资产&lt;/Text&gt;&#10;        &lt;Text style={{ fontSize: 19, color: '#44546A', lineHeight: 1.45 }}&gt;企业知识 · 业务数据&lt;br /&gt;角色身份与权限范围&lt;/Text&gt;&#10;      &lt;/Box&gt;&#10;      &lt;Box style={{ flex: 1, background: '#F2F4F7', padding: 18, flexDirection: 'column', gap: 8 }}&gt;&#10;        &lt;Text style={{ fontSize: 20, color: '#08A6F6', fontWeight: 'bold', letterSpacing: 2 }}&gt;03&lt;/Text&gt;&#10;        &lt;Text style={{ fontSize: 24, fontWeight: 'bold', color: '#061F32' }}&gt;真任务评测&lt;/Text&gt;&#10;        &lt;Text style={{ fontSize: 19, color: '#44546A', lineHeight: 1.45 }}&gt;历史任务真实回放&lt;br /&gt;异常与边界场景测试&lt;/Text&gt;&#10;      &lt;/Box&gt;&#10;      &lt;Box style={{ flex: 1, background: '#F2F4F7', padding: 18, flexDirection: 'column', gap: 8 }}&gt;&#10;        &lt;Text style={{ fontSize: 20, color: '#08A6F6', fontWeight: 'bold', letterSpacing: 2 }}&gt;04&lt;/Text&gt;&#10;        &lt;Text style={{ fontSize: 24, fontWeight: 'bold', color: '#061F32' }}&gt;灰度上岗&lt;/Text&gt;&#10;        &lt;Text style={{ fontSize: 19, color: '#44546A', lineHeight: 1.45 }}&gt;小范围试用&lt;br /&gt;关键动作人工确认&lt;/Text&gt;&#10;      &lt;/Box&gt;&#10;    &lt;/Box&gt;&#10;    &lt;Box style={{ flexDirection: 'row', gap: 20 }}&gt;&#10;      &lt;Box style={{ flex: 1, background: '#061F32', padding: 22, flexDirection: 'column', gap: 10 }}&gt;&#10;        &lt;Text style={{ fontSize: 23, fontWeight: 'bold', color: '#08A6F6' }}&gt;这三项，你说了算&lt;/Text&gt;&#10;        &lt;Text style={{ fontSize: 22, color: '#FFFFFF', lineHeight: 1.5 }}&gt;目标与任务&lt;br /&gt;知识与记忆&lt;br /&gt;上下文管理&lt;/Text&gt;&#10;        &lt;Text style={{ fontSize: 19, color: '#99BDED', lineHeight: 1.45 }}&gt;什么叫干好了、哪些知识能给它用、它该看到哪些东西。&lt;/Text&gt;&#10;      &lt;/Box&gt;&#10;      &lt;Box style={{ flex: 1, background: '#F2F4F7', padding: 22, flexDirection: 'column', gap: 10 }}&gt;&#10;        &lt;Text style={{ fontSize: 23, fontWeight: 'bold', color: '#5F5E5A' }}&gt;这三项，IT 帮你做&lt;/Text&gt;&#10;        &lt;Text style={{ fontSize: 22, color: '#44546A', lineHeight: 1.5 }}&gt;工具与流程&lt;br /&gt;运行与恢复&lt;br /&gt;权限与管控&lt;/Text&gt;&#10;        &lt;Text style={{ fontSize: 19, color: '#8A8A8A', lineHeight: 1.45 }}&gt;接哪些系统、怎么跑、出问题怎么兜、权限怎么收。&lt;/Text&gt;&#10;      &lt;/Box&gt;&#10;    &lt;/Box&gt;&#10;    &lt;Box style={{ background: '#E6F4FD', padding: '16px 24px', flexDirection: 'row', alignItems: 'center', gap: 14 }}&gt;&#10;      &lt;Box style={{ width: 4, height: 34, background: '#08A6F6' }} /&gt;&#10;      &lt;Text style={{ fontSize: 23, fontWeight: 'bold', color: '#061F32', lineHeight: 1.4 }}&gt;上岗前必须配清楚的 6 件事里，前三项只有你答得上来 —— 这就是你在这件事里不可替代的地方。&lt;/Text&gt;&#10;    &lt;/Box&gt;&#10;  &lt;/Box&gt;&#10;  &lt;Box style={{ height: 56, flexDirection: 'row', justifyContent: 'space-between', alignItems: 'center' }}&gt;&#10;    &lt;Text style={{ fontSize: 13, color: '#808080' }}&gt;Source: WorkBuddy 官方材料 P16「数字员工创建与上岗前 6 项配置」&lt;/Text&gt;&#10;    &lt;Text style={{ fontSize: 13, color: '#808080' }}&gt;07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33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给你的部门加一个人，要走四步</a:t>
            </a:r>
            <a:endParaRPr/>
          </a:p>
        </p:txBody>
      </p:sp>
      <p:sp>
        <p:nvSpPr>
          <p:cNvPr id="334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335" name=""/>
          <p:cNvSpPr/>
          <p:nvPr/>
        </p:nvSpPr>
        <p:spPr>
          <a:xfrm rot="0" flipH="0" flipV="0">
            <a:off x="533400" y="1038225"/>
            <a:ext cx="2667000" cy="16383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36" name="" descr="{&quot;isTemplate&quot;:true,&quot;type&quot;:&quot;text&quot;}"/>
          <p:cNvSpPr txBox="1"/>
          <p:nvPr/>
        </p:nvSpPr>
        <p:spPr>
          <a:xfrm rot="0" flipH="0" flipV="0">
            <a:off x="704850" y="1209675"/>
            <a:ext cx="2324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337" name="" descr="{&quot;isTemplate&quot;:true,&quot;type&quot;:&quot;text&quot;}"/>
          <p:cNvSpPr txBox="1"/>
          <p:nvPr/>
        </p:nvSpPr>
        <p:spPr>
          <a:xfrm rot="0" flipH="0" flipV="0">
            <a:off x="704850" y="1514475"/>
            <a:ext cx="23241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定清目标</a:t>
            </a:r>
            <a:endParaRPr/>
          </a:p>
        </p:txBody>
      </p:sp>
      <p:sp>
        <p:nvSpPr>
          <p:cNvPr id="338" name="" descr="{&quot;isTemplate&quot;:true,&quot;type&quot;:&quot;text&quot;}"/>
          <p:cNvSpPr txBox="1"/>
          <p:nvPr/>
        </p:nvSpPr>
        <p:spPr>
          <a:xfrm rot="0" flipH="0" flipV="0">
            <a:off x="704850" y="1866900"/>
            <a:ext cx="2324100" cy="638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岗位职责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触发条件</a:t>
            </a:r>
            <a:endParaRPr/>
          </a:p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交付物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完成标准</a:t>
            </a:r>
            <a:endParaRPr/>
          </a:p>
        </p:txBody>
      </p:sp>
      <p:sp>
        <p:nvSpPr>
          <p:cNvPr id="339" name=""/>
          <p:cNvSpPr/>
          <p:nvPr/>
        </p:nvSpPr>
        <p:spPr>
          <a:xfrm rot="0" flipH="0" flipV="0">
            <a:off x="3352800" y="1038225"/>
            <a:ext cx="2667000" cy="16383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40" name="" descr="{&quot;isTemplate&quot;:true,&quot;type&quot;:&quot;text&quot;}"/>
          <p:cNvSpPr txBox="1"/>
          <p:nvPr/>
        </p:nvSpPr>
        <p:spPr>
          <a:xfrm rot="0" flipH="0" flipV="0">
            <a:off x="3524250" y="1209675"/>
            <a:ext cx="2324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341" name="" descr="{&quot;isTemplate&quot;:true,&quot;type&quot;:&quot;text&quot;}"/>
          <p:cNvSpPr txBox="1"/>
          <p:nvPr/>
        </p:nvSpPr>
        <p:spPr>
          <a:xfrm rot="0" flipH="0" flipV="0">
            <a:off x="3524250" y="1514475"/>
            <a:ext cx="23241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接上资产</a:t>
            </a:r>
            <a:endParaRPr/>
          </a:p>
        </p:txBody>
      </p:sp>
      <p:sp>
        <p:nvSpPr>
          <p:cNvPr id="342" name="" descr="{&quot;isTemplate&quot;:true,&quot;type&quot;:&quot;text&quot;}"/>
          <p:cNvSpPr txBox="1"/>
          <p:nvPr/>
        </p:nvSpPr>
        <p:spPr>
          <a:xfrm rot="0" flipH="0" flipV="0">
            <a:off x="3524250" y="1866900"/>
            <a:ext cx="2324100" cy="638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企业知识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业务数据</a:t>
            </a:r>
            <a:endParaRPr/>
          </a:p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角色身份与权限范围</a:t>
            </a:r>
            <a:endParaRPr/>
          </a:p>
        </p:txBody>
      </p:sp>
      <p:sp>
        <p:nvSpPr>
          <p:cNvPr id="343" name=""/>
          <p:cNvSpPr/>
          <p:nvPr/>
        </p:nvSpPr>
        <p:spPr>
          <a:xfrm rot="0" flipH="0" flipV="0">
            <a:off x="6172200" y="1038225"/>
            <a:ext cx="2667000" cy="16383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44" name="" descr="{&quot;isTemplate&quot;:true,&quot;type&quot;:&quot;text&quot;}"/>
          <p:cNvSpPr txBox="1"/>
          <p:nvPr/>
        </p:nvSpPr>
        <p:spPr>
          <a:xfrm rot="0" flipH="0" flipV="0">
            <a:off x="6343650" y="1209675"/>
            <a:ext cx="2324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345" name="" descr="{&quot;isTemplate&quot;:true,&quot;type&quot;:&quot;text&quot;}"/>
          <p:cNvSpPr txBox="1"/>
          <p:nvPr/>
        </p:nvSpPr>
        <p:spPr>
          <a:xfrm rot="0" flipH="0" flipV="0">
            <a:off x="6343650" y="1514475"/>
            <a:ext cx="23241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真任务评测</a:t>
            </a:r>
            <a:endParaRPr/>
          </a:p>
        </p:txBody>
      </p:sp>
      <p:sp>
        <p:nvSpPr>
          <p:cNvPr id="346" name="" descr="{&quot;isTemplate&quot;:true,&quot;type&quot;:&quot;text&quot;}"/>
          <p:cNvSpPr txBox="1"/>
          <p:nvPr/>
        </p:nvSpPr>
        <p:spPr>
          <a:xfrm rot="0" flipH="0" flipV="0">
            <a:off x="6343650" y="1866900"/>
            <a:ext cx="2324100" cy="638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历史任务真实回放</a:t>
            </a:r>
            <a:endParaRPr/>
          </a:p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异常与边界场景测试</a:t>
            </a:r>
            <a:endParaRPr/>
          </a:p>
        </p:txBody>
      </p:sp>
      <p:sp>
        <p:nvSpPr>
          <p:cNvPr id="347" name=""/>
          <p:cNvSpPr/>
          <p:nvPr/>
        </p:nvSpPr>
        <p:spPr>
          <a:xfrm rot="0" flipH="0" flipV="0">
            <a:off x="8991600" y="1038225"/>
            <a:ext cx="2667000" cy="16383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48" name="" descr="{&quot;isTemplate&quot;:true,&quot;type&quot;:&quot;text&quot;}"/>
          <p:cNvSpPr txBox="1"/>
          <p:nvPr/>
        </p:nvSpPr>
        <p:spPr>
          <a:xfrm rot="0" flipH="0" flipV="0">
            <a:off x="9163050" y="1209675"/>
            <a:ext cx="2324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04</a:t>
            </a:r>
            <a:endParaRPr/>
          </a:p>
        </p:txBody>
      </p:sp>
      <p:sp>
        <p:nvSpPr>
          <p:cNvPr id="349" name="" descr="{&quot;isTemplate&quot;:true,&quot;type&quot;:&quot;text&quot;}"/>
          <p:cNvSpPr txBox="1"/>
          <p:nvPr/>
        </p:nvSpPr>
        <p:spPr>
          <a:xfrm rot="0" flipH="0" flipV="0">
            <a:off x="9163050" y="1514475"/>
            <a:ext cx="23241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灰度上岗</a:t>
            </a:r>
            <a:endParaRPr/>
          </a:p>
        </p:txBody>
      </p:sp>
      <p:sp>
        <p:nvSpPr>
          <p:cNvPr id="350" name="" descr="{&quot;isTemplate&quot;:true,&quot;type&quot;:&quot;text&quot;}"/>
          <p:cNvSpPr txBox="1"/>
          <p:nvPr/>
        </p:nvSpPr>
        <p:spPr>
          <a:xfrm rot="0" flipH="0" flipV="0">
            <a:off x="9163050" y="1866900"/>
            <a:ext cx="2324100" cy="63817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小范围试用</a:t>
            </a:r>
            <a:endParaRPr/>
          </a:p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关键动作人工确认</a:t>
            </a:r>
            <a:endParaRPr/>
          </a:p>
        </p:txBody>
      </p:sp>
      <p:sp>
        <p:nvSpPr>
          <p:cNvPr id="351" name=""/>
          <p:cNvSpPr/>
          <p:nvPr/>
        </p:nvSpPr>
        <p:spPr>
          <a:xfrm rot="0" flipH="0" flipV="0">
            <a:off x="533400" y="2847975"/>
            <a:ext cx="5467350" cy="23336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52" name="" descr="{&quot;isTemplate&quot;:true,&quot;type&quot;:&quot;text&quot;}"/>
          <p:cNvSpPr txBox="1"/>
          <p:nvPr/>
        </p:nvSpPr>
        <p:spPr>
          <a:xfrm rot="0" flipH="0" flipV="0">
            <a:off x="742950" y="3057525"/>
            <a:ext cx="504825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8A6F6"/>
                </a:solidFill>
                <a:latin typeface="Arial"/>
                <a:ea typeface="Arial"/>
              </a:rPr>
              <a:t>这三项，你说了算</a:t>
            </a:r>
            <a:endParaRPr/>
          </a:p>
        </p:txBody>
      </p:sp>
      <p:sp>
        <p:nvSpPr>
          <p:cNvPr id="353" name="" descr="{&quot;isTemplate&quot;:true,&quot;type&quot;:&quot;text&quot;}"/>
          <p:cNvSpPr txBox="1"/>
          <p:nvPr/>
        </p:nvSpPr>
        <p:spPr>
          <a:xfrm rot="0" flipH="0" flipV="0">
            <a:off x="742950" y="3419475"/>
            <a:ext cx="5048250" cy="11334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目标与任务</a:t>
            </a:r>
            <a:endParaRPr/>
          </a:p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知识与记忆</a:t>
            </a:r>
            <a:endParaRPr/>
          </a:p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上下文管理</a:t>
            </a:r>
            <a:endParaRPr/>
          </a:p>
        </p:txBody>
      </p:sp>
      <p:sp>
        <p:nvSpPr>
          <p:cNvPr id="354" name="" descr="{&quot;isTemplate&quot;:true,&quot;type&quot;:&quot;text&quot;}"/>
          <p:cNvSpPr txBox="1"/>
          <p:nvPr/>
        </p:nvSpPr>
        <p:spPr>
          <a:xfrm rot="0" flipH="0" flipV="0">
            <a:off x="742950" y="4648200"/>
            <a:ext cx="5048250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99BDED"/>
                </a:solidFill>
                <a:latin typeface="Arial"/>
                <a:ea typeface="Arial"/>
              </a:rPr>
              <a:t>什么叫干好了、哪些知识能给它用、它该看到哪些东西。</a:t>
            </a:r>
            <a:endParaRPr/>
          </a:p>
        </p:txBody>
      </p:sp>
      <p:sp>
        <p:nvSpPr>
          <p:cNvPr id="355" name=""/>
          <p:cNvSpPr/>
          <p:nvPr/>
        </p:nvSpPr>
        <p:spPr>
          <a:xfrm rot="0" flipH="0" flipV="0">
            <a:off x="6191250" y="2847975"/>
            <a:ext cx="5467350" cy="23336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56" name="" descr="{&quot;isTemplate&quot;:true,&quot;type&quot;:&quot;text&quot;}"/>
          <p:cNvSpPr txBox="1"/>
          <p:nvPr/>
        </p:nvSpPr>
        <p:spPr>
          <a:xfrm rot="0" flipH="0" flipV="0">
            <a:off x="6400800" y="3057525"/>
            <a:ext cx="504825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5F5E5A"/>
                </a:solidFill>
                <a:latin typeface="Arial"/>
                <a:ea typeface="Arial"/>
              </a:rPr>
              <a:t>这三项，</a:t>
            </a:r>
            <a:r>
              <a:rPr lang="en-US" sz="1725" b="1">
                <a:solidFill>
                  <a:srgbClr val="5F5E5A"/>
                </a:solidFill>
                <a:latin typeface="Arial"/>
                <a:ea typeface="Arial"/>
              </a:rPr>
              <a:t>IT </a:t>
            </a:r>
            <a:r>
              <a:rPr lang="zh-CN" sz="1725" b="1">
                <a:solidFill>
                  <a:srgbClr val="5F5E5A"/>
                </a:solidFill>
                <a:latin typeface="Arial"/>
                <a:ea typeface="Arial"/>
              </a:rPr>
              <a:t>帮你做</a:t>
            </a:r>
            <a:endParaRPr/>
          </a:p>
        </p:txBody>
      </p:sp>
      <p:sp>
        <p:nvSpPr>
          <p:cNvPr id="357" name="" descr="{&quot;isTemplate&quot;:true,&quot;type&quot;:&quot;text&quot;}"/>
          <p:cNvSpPr txBox="1"/>
          <p:nvPr/>
        </p:nvSpPr>
        <p:spPr>
          <a:xfrm rot="0" flipH="0" flipV="0">
            <a:off x="6400800" y="3419475"/>
            <a:ext cx="5048250" cy="11334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工具与流程</a:t>
            </a:r>
            <a:endParaRPr/>
          </a:p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运行与恢复</a:t>
            </a:r>
            <a:endParaRPr/>
          </a:p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权限与管控</a:t>
            </a:r>
            <a:endParaRPr/>
          </a:p>
        </p:txBody>
      </p:sp>
      <p:sp>
        <p:nvSpPr>
          <p:cNvPr id="358" name="" descr="{&quot;isTemplate&quot;:true,&quot;type&quot;:&quot;text&quot;}"/>
          <p:cNvSpPr txBox="1"/>
          <p:nvPr/>
        </p:nvSpPr>
        <p:spPr>
          <a:xfrm rot="0" flipH="0" flipV="0">
            <a:off x="6400800" y="4648200"/>
            <a:ext cx="5048250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接哪些系统、怎么跑、出问题怎么兜、权限怎么收。</a:t>
            </a:r>
            <a:endParaRPr/>
          </a:p>
        </p:txBody>
      </p:sp>
      <p:sp>
        <p:nvSpPr>
          <p:cNvPr id="359" name=""/>
          <p:cNvSpPr/>
          <p:nvPr/>
        </p:nvSpPr>
        <p:spPr>
          <a:xfrm rot="0" flipH="0" flipV="0">
            <a:off x="533400" y="5353050"/>
            <a:ext cx="11125200" cy="676275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360" name=""/>
          <p:cNvSpPr/>
          <p:nvPr/>
        </p:nvSpPr>
        <p:spPr>
          <a:xfrm rot="0" flipH="0" flipV="0">
            <a:off x="762000" y="5534025"/>
            <a:ext cx="38100" cy="3238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61" name="" descr="{&quot;isTemplate&quot;:true,&quot;type&quot;:&quot;text&quot;}"/>
          <p:cNvSpPr txBox="1"/>
          <p:nvPr/>
        </p:nvSpPr>
        <p:spPr>
          <a:xfrm rot="0" flipH="0" flipV="0">
            <a:off x="933450" y="5505450"/>
            <a:ext cx="9572625" cy="3714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上岗前必须配清楚的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6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件事里，前三项只有你答得上来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这就是你在这件事里不可替代的地方。</a:t>
            </a:r>
            <a:endParaRPr/>
          </a:p>
        </p:txBody>
      </p:sp>
      <p:sp>
        <p:nvSpPr>
          <p:cNvPr id="362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8862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P16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「数字员工创建与上岗前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6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项配置」</a:t>
            </a:r>
            <a:endParaRPr/>
          </a:p>
        </p:txBody>
      </p:sp>
      <p:sp>
        <p:nvSpPr>
          <p:cNvPr id="363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07 / 18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364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连上系统，它才真的进入你的业务&lt;/Text&gt;&#10;  &lt;/Box&gt;&#10;  &lt;Box style={{ height: 1, background: '#1A1A1A' }} /&gt;&#10;  &lt;Box style={{ flex: 1, flexDirection: 'column', paddingTop: 26, paddingBottom: 14, gap: 24 }}&gt;&#10;    &lt;Box style={{ flexDirection: 'row', alignItems: 'center', gap: 10 }}&gt;&#10;      &lt;Box style={{ flex: 1, background: '#F2F4F7', padding: 18, flexDirection: 'column', gap: 4 }}&gt;&#10;        &lt;Text style={{ fontSize: 22, fontWeight: 'bold', color: '#061F32' }}&gt;理解目标&lt;/Text&gt;&#10;        &lt;Text style={{ fontSize: 19, color: '#5F5E5A' }}&gt;规划步骤&lt;/Text&gt;&#10;      &lt;/Box&gt;&#10;      &lt;Text style={{ fontSize: 26, color: '#08A6F6', fontWeight: 'bold' }}&gt;→&lt;/Text&gt;&#10;      &lt;Box style={{ flex: 1, background: '#F2F4F7', padding: 18, flexDirection: 'column', gap: 4 }}&gt;&#10;        &lt;Text style={{ fontSize: 22, fontWeight: 'bold', color: '#061F32' }}&gt;调用系统&lt;/Text&gt;&#10;        &lt;Text style={{ fontSize: 19, color: '#5F5E5A' }}&gt;CRM · ERP · MES · OA&lt;/Text&gt;&#10;      &lt;/Box&gt;&#10;      &lt;Text style={{ fontSize: 26, color: '#08A6F6', fontWeight: 'bold' }}&gt;→&lt;/Text&gt;&#10;      &lt;Box style={{ flex: 1, background: '#F2F4F7', padding: 18, flexDirection: 'column', gap: 4 }}&gt;&#10;        &lt;Text style={{ fontSize: 22, fontWeight: 'bold', color: '#061F32' }}&gt;改业务状态&lt;/Text&gt;&#10;        &lt;Text style={{ fontSize: 19, color: '#5F5E5A' }}&gt;新建 / 更新单据&lt;/Text&gt;&#10;      &lt;/Box&gt;&#10;      &lt;Text style={{ fontSize: 26, color: '#08A6F6', fontWeight: 'bold' }}&gt;→&lt;/Text&gt;&#10;      &lt;Box style={{ flex: 1, background: '#061F32', padding: 18, flexDirection: 'column', gap: 4 }}&gt;&#10;        &lt;Text style={{ fontSize: 22, fontWeight: 'bold', color: '#FFFFFF' }}&gt;回写留痕&lt;/Text&gt;&#10;        &lt;Text style={{ fontSize: 19, color: '#99BDED' }}&gt;结果可追溯&lt;/Text&gt;&#10;      &lt;/Box&gt;&#10;    &lt;/Box&gt;&#10;    &lt;Box style={{ flexDirection: 'column', gap: 14 }}&gt;&#10;      &lt;Box style={{ flexDirection: 'row', gap: 12 }}&gt;&#10;        &lt;Box style={{ width: 6, height: 22, background: '#08A6F6' }} /&gt;&#10;        &lt;Text style={{ fontSize: 24, color: '#061F32', lineHeight: 1.4 }}&gt;不是「问它一个问题」，是「让它去改一张单」。&lt;/Text&gt;&#10;      &lt;/Box&gt;&#10;      &lt;Box style={{ flexDirection: 'row', gap: 12 }}&gt;&#10;        &lt;Box style={{ width: 6, height: 22, background: '#08A6F6' }} /&gt;&#10;        &lt;Text style={{ fontSize: 24, color: '#061F32', lineHeight: 1.4 }}&gt;要验证的不是它答得对不对，是系统里的业务状态有没有真的变。&lt;/Text&gt;&#10;      &lt;/Box&gt;&#10;      &lt;Box style={{ flexDirection: 'row', gap: 12 }}&gt;&#10;        &lt;Box style={{ width: 6, height: 22, background: '#08A6F6' }} /&gt;&#10;        &lt;Text style={{ fontSize: 24, color: '#061F32', lineHeight: 1.4 }}&gt;你们现在用的系统，大部分已经能连 —— 这一步不用你来操心。&lt;/Text&gt;&#10;      &lt;/Box&gt;&#10;    &lt;/Box&gt;&#10;    &lt;Box style={{ background: '#F2F4F7', padding: '18px 26px', flexDirection: 'column', gap: 8 }}&gt;&#10;      &lt;Text style={{ fontSize: 23, color: '#061F32', lineHeight: 1.5, fontStyle: 'italic' }}&gt;「先让系统算一遍、再由 PMC 凭经验过滤复核，责任始终留在人这一侧。」&lt;/Text&gt;&#10;      &lt;Text style={{ fontSize: 19, color: '#5F5E5A' }}&gt;—— 青岛积成电子（智能计量仪表 · 上市公司控股子公司）&lt;/Text&gt;&#10;    &lt;/Box&gt;&#10;  &lt;/Box&gt;&#10;  &lt;Box style={{ height: 56, flexDirection: 'row', justifyContent: 'space-between', alignItems: 'center' }}&gt;&#10;    &lt;Text style={{ fontSize: 13, color: '#808080' }}&gt;Source: WorkBuddy 官方材料 P17 系统连接联调验证（11 类已验证场景）&lt;/Text&gt;&#10;    &lt;Text style={{ fontSize: 13, color: '#808080' }}&gt;08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6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连上系统，它才真的进入你的业务</a:t>
            </a:r>
            <a:endParaRPr/>
          </a:p>
        </p:txBody>
      </p:sp>
      <p:sp>
        <p:nvSpPr>
          <p:cNvPr id="36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368" name=""/>
          <p:cNvSpPr/>
          <p:nvPr/>
        </p:nvSpPr>
        <p:spPr>
          <a:xfrm rot="0" flipH="0" flipV="0">
            <a:off x="533400" y="1095375"/>
            <a:ext cx="2457450" cy="8572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69" name="" descr="{&quot;isTemplate&quot;:true,&quot;type&quot;:&quot;text&quot;}"/>
          <p:cNvSpPr txBox="1"/>
          <p:nvPr/>
        </p:nvSpPr>
        <p:spPr>
          <a:xfrm rot="0" flipH="0" flipV="0">
            <a:off x="704850" y="1266825"/>
            <a:ext cx="2114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理解目标</a:t>
            </a:r>
            <a:endParaRPr/>
          </a:p>
        </p:txBody>
      </p:sp>
      <p:sp>
        <p:nvSpPr>
          <p:cNvPr id="370" name="" descr="{&quot;isTemplate&quot;:true,&quot;type&quot;:&quot;text&quot;}"/>
          <p:cNvSpPr txBox="1"/>
          <p:nvPr/>
        </p:nvSpPr>
        <p:spPr>
          <a:xfrm rot="0" flipH="0" flipV="0">
            <a:off x="704850" y="1562100"/>
            <a:ext cx="21145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5F5E5A"/>
                </a:solidFill>
                <a:latin typeface="Arial"/>
                <a:ea typeface="Arial"/>
              </a:rPr>
              <a:t>规划步骤</a:t>
            </a:r>
            <a:endParaRPr/>
          </a:p>
        </p:txBody>
      </p:sp>
      <p:sp>
        <p:nvSpPr>
          <p:cNvPr id="371" name="" descr="{&quot;isTemplate&quot;:true,&quot;type&quot;:&quot;text&quot;}"/>
          <p:cNvSpPr txBox="1"/>
          <p:nvPr/>
        </p:nvSpPr>
        <p:spPr>
          <a:xfrm rot="0" flipH="0" flipV="0">
            <a:off x="3086100" y="1371600"/>
            <a:ext cx="2476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950" b="1">
                <a:solidFill>
                  <a:srgbClr val="08A6F6"/>
                </a:solidFill>
                <a:latin typeface="Arial"/>
                <a:ea typeface="Arial"/>
              </a:rPr>
              <a:t>→</a:t>
            </a:r>
            <a:endParaRPr/>
          </a:p>
        </p:txBody>
      </p:sp>
      <p:sp>
        <p:nvSpPr>
          <p:cNvPr id="372" name=""/>
          <p:cNvSpPr/>
          <p:nvPr/>
        </p:nvSpPr>
        <p:spPr>
          <a:xfrm rot="0" flipH="0" flipV="0">
            <a:off x="3429000" y="1095375"/>
            <a:ext cx="2447925" cy="8572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73" name="" descr="{&quot;isTemplate&quot;:true,&quot;type&quot;:&quot;text&quot;}"/>
          <p:cNvSpPr txBox="1"/>
          <p:nvPr/>
        </p:nvSpPr>
        <p:spPr>
          <a:xfrm rot="0" flipH="0" flipV="0">
            <a:off x="3600450" y="1266825"/>
            <a:ext cx="21050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调用系统</a:t>
            </a:r>
            <a:endParaRPr/>
          </a:p>
        </p:txBody>
      </p:sp>
      <p:sp>
        <p:nvSpPr>
          <p:cNvPr id="374" name="" descr="{&quot;isTemplate&quot;:true,&quot;type&quot;:&quot;text&quot;}"/>
          <p:cNvSpPr txBox="1"/>
          <p:nvPr/>
        </p:nvSpPr>
        <p:spPr>
          <a:xfrm rot="0" flipH="0" flipV="0">
            <a:off x="3600450" y="1562100"/>
            <a:ext cx="21050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5F5E5A"/>
                </a:solidFill>
                <a:latin typeface="Arial"/>
                <a:ea typeface="Arial"/>
              </a:rPr>
              <a:t>CRM · ERP · MES · OA</a:t>
            </a:r>
            <a:endParaRPr/>
          </a:p>
        </p:txBody>
      </p:sp>
      <p:sp>
        <p:nvSpPr>
          <p:cNvPr id="375" name="" descr="{&quot;isTemplate&quot;:true,&quot;type&quot;:&quot;text&quot;}"/>
          <p:cNvSpPr txBox="1"/>
          <p:nvPr/>
        </p:nvSpPr>
        <p:spPr>
          <a:xfrm rot="0" flipH="0" flipV="0">
            <a:off x="5972175" y="1371600"/>
            <a:ext cx="2476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950" b="1">
                <a:solidFill>
                  <a:srgbClr val="08A6F6"/>
                </a:solidFill>
                <a:latin typeface="Arial"/>
                <a:ea typeface="Arial"/>
              </a:rPr>
              <a:t>→</a:t>
            </a:r>
            <a:endParaRPr/>
          </a:p>
        </p:txBody>
      </p:sp>
      <p:sp>
        <p:nvSpPr>
          <p:cNvPr id="376" name=""/>
          <p:cNvSpPr/>
          <p:nvPr/>
        </p:nvSpPr>
        <p:spPr>
          <a:xfrm rot="0" flipH="0" flipV="0">
            <a:off x="6315075" y="1095375"/>
            <a:ext cx="2457450" cy="8572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77" name="" descr="{&quot;isTemplate&quot;:true,&quot;type&quot;:&quot;text&quot;}"/>
          <p:cNvSpPr txBox="1"/>
          <p:nvPr/>
        </p:nvSpPr>
        <p:spPr>
          <a:xfrm rot="0" flipH="0" flipV="0">
            <a:off x="6486525" y="1266825"/>
            <a:ext cx="2114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改业务状态</a:t>
            </a:r>
            <a:endParaRPr/>
          </a:p>
        </p:txBody>
      </p:sp>
      <p:sp>
        <p:nvSpPr>
          <p:cNvPr id="378" name="" descr="{&quot;isTemplate&quot;:true,&quot;type&quot;:&quot;text&quot;}"/>
          <p:cNvSpPr txBox="1"/>
          <p:nvPr/>
        </p:nvSpPr>
        <p:spPr>
          <a:xfrm rot="0" flipH="0" flipV="0">
            <a:off x="6486525" y="1562100"/>
            <a:ext cx="211455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5F5E5A"/>
                </a:solidFill>
                <a:latin typeface="Arial"/>
                <a:ea typeface="Arial"/>
              </a:rPr>
              <a:t>新建</a:t>
            </a:r>
            <a:r>
              <a:rPr lang="en-US" sz="1425">
                <a:solidFill>
                  <a:srgbClr val="5F5E5A"/>
                </a:solidFill>
                <a:latin typeface="Arial"/>
                <a:ea typeface="Arial"/>
              </a:rPr>
              <a:t> / </a:t>
            </a:r>
            <a:r>
              <a:rPr lang="zh-CN" sz="1425">
                <a:solidFill>
                  <a:srgbClr val="5F5E5A"/>
                </a:solidFill>
                <a:latin typeface="Arial"/>
                <a:ea typeface="Arial"/>
              </a:rPr>
              <a:t>更新单据</a:t>
            </a:r>
            <a:endParaRPr/>
          </a:p>
        </p:txBody>
      </p:sp>
      <p:sp>
        <p:nvSpPr>
          <p:cNvPr id="379" name="" descr="{&quot;isTemplate&quot;:true,&quot;type&quot;:&quot;text&quot;}"/>
          <p:cNvSpPr txBox="1"/>
          <p:nvPr/>
        </p:nvSpPr>
        <p:spPr>
          <a:xfrm rot="0" flipH="0" flipV="0">
            <a:off x="8867775" y="1371600"/>
            <a:ext cx="2476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950" b="1">
                <a:solidFill>
                  <a:srgbClr val="08A6F6"/>
                </a:solidFill>
                <a:latin typeface="Arial"/>
                <a:ea typeface="Arial"/>
              </a:rPr>
              <a:t>→</a:t>
            </a:r>
            <a:endParaRPr/>
          </a:p>
        </p:txBody>
      </p:sp>
      <p:sp>
        <p:nvSpPr>
          <p:cNvPr id="380" name=""/>
          <p:cNvSpPr/>
          <p:nvPr/>
        </p:nvSpPr>
        <p:spPr>
          <a:xfrm rot="0" flipH="0" flipV="0">
            <a:off x="9210675" y="1095375"/>
            <a:ext cx="2447925" cy="8572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81" name="" descr="{&quot;isTemplate&quot;:true,&quot;type&quot;:&quot;text&quot;}"/>
          <p:cNvSpPr txBox="1"/>
          <p:nvPr/>
        </p:nvSpPr>
        <p:spPr>
          <a:xfrm rot="0" flipH="0" flipV="0">
            <a:off x="9382125" y="1266825"/>
            <a:ext cx="21050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FFFFFF"/>
                </a:solidFill>
                <a:latin typeface="Arial"/>
                <a:ea typeface="Arial"/>
              </a:rPr>
              <a:t>回写留痕</a:t>
            </a:r>
            <a:endParaRPr/>
          </a:p>
        </p:txBody>
      </p:sp>
      <p:sp>
        <p:nvSpPr>
          <p:cNvPr id="382" name="" descr="{&quot;isTemplate&quot;:true,&quot;type&quot;:&quot;text&quot;}"/>
          <p:cNvSpPr txBox="1"/>
          <p:nvPr/>
        </p:nvSpPr>
        <p:spPr>
          <a:xfrm rot="0" flipH="0" flipV="0">
            <a:off x="9382125" y="1562100"/>
            <a:ext cx="210502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99BDED"/>
                </a:solidFill>
                <a:latin typeface="Arial"/>
                <a:ea typeface="Arial"/>
              </a:rPr>
              <a:t>结果可追溯</a:t>
            </a:r>
            <a:endParaRPr/>
          </a:p>
        </p:txBody>
      </p:sp>
      <p:sp>
        <p:nvSpPr>
          <p:cNvPr id="383" name=""/>
          <p:cNvSpPr/>
          <p:nvPr/>
        </p:nvSpPr>
        <p:spPr>
          <a:xfrm rot="0" flipH="0" flipV="0">
            <a:off x="533400" y="2181225"/>
            <a:ext cx="57150" cy="2095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84" name="" descr="{&quot;isTemplate&quot;:true,&quot;type&quot;:&quot;text&quot;}"/>
          <p:cNvSpPr txBox="1"/>
          <p:nvPr/>
        </p:nvSpPr>
        <p:spPr>
          <a:xfrm rot="0" flipH="0" flipV="0">
            <a:off x="704850" y="2181225"/>
            <a:ext cx="50292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>
                <a:solidFill>
                  <a:srgbClr val="061F32"/>
                </a:solidFill>
                <a:latin typeface="Arial"/>
                <a:ea typeface="Arial"/>
              </a:rPr>
              <a:t>不是「问它一个问题」，是「让它去改一张单」。</a:t>
            </a:r>
            <a:endParaRPr/>
          </a:p>
        </p:txBody>
      </p:sp>
      <p:sp>
        <p:nvSpPr>
          <p:cNvPr id="385" name=""/>
          <p:cNvSpPr/>
          <p:nvPr/>
        </p:nvSpPr>
        <p:spPr>
          <a:xfrm rot="0" flipH="0" flipV="0">
            <a:off x="533400" y="2705100"/>
            <a:ext cx="57150" cy="2095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86" name="" descr="{&quot;isTemplate&quot;:true,&quot;type&quot;:&quot;text&quot;}"/>
          <p:cNvSpPr txBox="1"/>
          <p:nvPr/>
        </p:nvSpPr>
        <p:spPr>
          <a:xfrm rot="0" flipH="0" flipV="0">
            <a:off x="704850" y="2705100"/>
            <a:ext cx="662940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>
                <a:solidFill>
                  <a:srgbClr val="061F32"/>
                </a:solidFill>
                <a:latin typeface="Arial"/>
                <a:ea typeface="Arial"/>
              </a:rPr>
              <a:t>要验证的不是它答得对不对，是系统里的业务状态有没有真的变。</a:t>
            </a:r>
            <a:endParaRPr/>
          </a:p>
        </p:txBody>
      </p:sp>
      <p:sp>
        <p:nvSpPr>
          <p:cNvPr id="387" name=""/>
          <p:cNvSpPr/>
          <p:nvPr/>
        </p:nvSpPr>
        <p:spPr>
          <a:xfrm rot="0" flipH="0" flipV="0">
            <a:off x="533400" y="3228975"/>
            <a:ext cx="57150" cy="2095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88" name="" descr="{&quot;isTemplate&quot;:true,&quot;type&quot;:&quot;text&quot;}"/>
          <p:cNvSpPr txBox="1"/>
          <p:nvPr/>
        </p:nvSpPr>
        <p:spPr>
          <a:xfrm rot="0" flipH="0" flipV="0">
            <a:off x="704850" y="3228975"/>
            <a:ext cx="6534150" cy="39052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800">
                <a:solidFill>
                  <a:srgbClr val="061F32"/>
                </a:solidFill>
                <a:latin typeface="Arial"/>
                <a:ea typeface="Arial"/>
              </a:rPr>
              <a:t>你们现在用的系统，大部分已经能连</a:t>
            </a:r>
            <a:r>
              <a:rPr lang="en-US" sz="1800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800">
                <a:solidFill>
                  <a:srgbClr val="061F32"/>
                </a:solidFill>
                <a:latin typeface="Arial"/>
                <a:ea typeface="Arial"/>
              </a:rPr>
              <a:t>这一步不用你来操心。</a:t>
            </a:r>
            <a:endParaRPr/>
          </a:p>
        </p:txBody>
      </p:sp>
      <p:sp>
        <p:nvSpPr>
          <p:cNvPr id="389" name=""/>
          <p:cNvSpPr/>
          <p:nvPr/>
        </p:nvSpPr>
        <p:spPr>
          <a:xfrm rot="0" flipH="0" flipV="0">
            <a:off x="533400" y="3848100"/>
            <a:ext cx="11125200" cy="10382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90" name="" descr="{&quot;isTemplate&quot;:true,&quot;type&quot;:&quot;text&quot;}"/>
          <p:cNvSpPr txBox="1"/>
          <p:nvPr/>
        </p:nvSpPr>
        <p:spPr>
          <a:xfrm rot="0" flipH="0" flipV="0">
            <a:off x="781050" y="4019550"/>
            <a:ext cx="10629900" cy="4000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725" i="1">
                <a:solidFill>
                  <a:srgbClr val="061F32"/>
                </a:solidFill>
                <a:latin typeface="Arial"/>
                <a:ea typeface="Arial"/>
              </a:rPr>
              <a:t>「先让系统算一遍、再由</a:t>
            </a:r>
            <a:r>
              <a:rPr lang="en-US" sz="1725" i="1">
                <a:solidFill>
                  <a:srgbClr val="061F32"/>
                </a:solidFill>
                <a:latin typeface="Arial"/>
                <a:ea typeface="Arial"/>
              </a:rPr>
              <a:t> PMC </a:t>
            </a:r>
            <a:r>
              <a:rPr lang="zh-CN" sz="1725" i="1">
                <a:solidFill>
                  <a:srgbClr val="061F32"/>
                </a:solidFill>
                <a:latin typeface="Arial"/>
                <a:ea typeface="Arial"/>
              </a:rPr>
              <a:t>凭经验过滤复核，责任始终留在人这一侧。」</a:t>
            </a:r>
            <a:endParaRPr/>
          </a:p>
        </p:txBody>
      </p:sp>
      <p:sp>
        <p:nvSpPr>
          <p:cNvPr id="391" name="" descr="{&quot;isTemplate&quot;:true,&quot;type&quot;:&quot;text&quot;}"/>
          <p:cNvSpPr txBox="1"/>
          <p:nvPr/>
        </p:nvSpPr>
        <p:spPr>
          <a:xfrm rot="0" flipH="0" flipV="0">
            <a:off x="781050" y="4495800"/>
            <a:ext cx="106299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5F5E5A"/>
                </a:solidFill>
                <a:latin typeface="Arial"/>
                <a:ea typeface="Arial"/>
              </a:rPr>
              <a:t>—— </a:t>
            </a:r>
            <a:r>
              <a:rPr lang="zh-CN" sz="1425">
                <a:solidFill>
                  <a:srgbClr val="5F5E5A"/>
                </a:solidFill>
                <a:latin typeface="Arial"/>
                <a:ea typeface="Arial"/>
              </a:rPr>
              <a:t>青岛积成电子（智能计量仪表</a:t>
            </a:r>
            <a:r>
              <a:rPr lang="en-US" sz="1425">
                <a:solidFill>
                  <a:srgbClr val="5F5E5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5F5E5A"/>
                </a:solidFill>
                <a:latin typeface="Arial"/>
                <a:ea typeface="Arial"/>
              </a:rPr>
              <a:t>上市公司控股子公司）</a:t>
            </a:r>
            <a:endParaRPr/>
          </a:p>
        </p:txBody>
      </p:sp>
      <p:sp>
        <p:nvSpPr>
          <p:cNvPr id="392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4067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P17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系统连接联调验证（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11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类已验证场景）</a:t>
            </a:r>
            <a:endParaRPr/>
          </a:p>
        </p:txBody>
      </p:sp>
      <p:sp>
        <p:nvSpPr>
          <p:cNvPr id="393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08 / 18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394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老员工走了，他的经验本来就没了&lt;/Text&gt;&#10;  &lt;/Box&gt;&#10;  &lt;Box style={{ height: 1, background: '#1A1A1A' }} /&gt;&#10;  &lt;Box style={{ flex: 1, flexDirection: 'row', gap: 28, paddingTop: 22, paddingBottom: 14 }}&gt;&#10;    &lt;Box style={{ flex: 1, background: '#F2F4F7', padding: 28, flexDirection: 'column', gap: 18 }}&gt;&#10;      &lt;Text style={{ fontSize: 24, fontWeight: 'bold', color: '#5F5E5A' }}&gt;以前&lt;/Text&gt;&#10;      &lt;Box style={{ flexDirection: 'column', gap: 14 }}&gt;&#10;        &lt;Text style={{ fontSize: 22, color: '#44546A', lineHeight: 1.5 }}&gt;资深骨干的判断，长在他自己脑子里 —— 人一走，就带走了。&lt;/Text&gt;&#10;        &lt;Text style={{ fontSize: 22, color: '#44546A', lineHeight: 1.5 }}&gt;新人靠自己摸索，半年才上手，前半年基本在交学费。&lt;/Text&gt;&#10;        &lt;Text style={{ fontSize: 22, color: '#44546A', lineHeight: 1.5 }}&gt;同一件事五个人五种干法，结果好坏看谁值班。&lt;/Text&gt;&#10;      &lt;/Box&gt;&#10;    &lt;/Box&gt;&#10;    &lt;Box style={{ flex: 1, background: '#061F32', padding: 28, flexDirection: 'column', gap: 18 }}&gt;&#10;      &lt;Text style={{ fontSize: 24, fontWeight: 'bold', color: '#08A6F6' }}&gt;现在&lt;/Text&gt;&#10;      &lt;Box style={{ flexDirection: 'column', gap: 14 }}&gt;&#10;        &lt;Text style={{ fontSize: 22, color: '#FFFFFF', lineHeight: 1.5 }}&gt;每跑一次真实任务，就沉淀一次知识、规则、流程。&lt;/Text&gt;&#10;        &lt;Text style={{ fontSize: 22, color: '#FFFFFF', lineHeight: 1.5 }}&gt;新人直接调用成熟方法，不是从头学，是照着做。&lt;/Text&gt;&#10;        &lt;Text style={{ fontSize: 22, color: '#FFFFFF', lineHeight: 1.5 }}&gt;口径统一、流程统一，交付不飘，错漏和返工都下来。&lt;/Text&gt;&#10;      &lt;/Box&gt;&#10;    &lt;/Box&gt;&#10;  &lt;/Box&gt;&#10;  &lt;Box style={{ background: '#E6F4FD', padding: '16px 28px', flexDirection: 'row', alignItems: 'center', gap: 14, marginBottom: 8 }}&gt;&#10;    &lt;Box style={{ width: 4, height: 32, background: '#08A6F6' }} /&gt;&#10;    &lt;Text style={{ fontSize: 23, fontWeight: 'bold', color: '#061F32' }}&gt;它把「个人能力」变成「部门能力」。你带出来的经验，第一次不再属于某一个人。&lt;/Text&gt;&#10;  &lt;/Box&gt;&#10;  &lt;Box style={{ height: 56, flexDirection: 'row', justifyContent: 'space-between', alignItems: 'center' }}&gt;&#10;    &lt;Text style={{ fontSize: 13, color: '#808080' }}&gt;Source: WorkBuddy 官方材料 P18「企业 AI 资产闭环」&lt;/Text&gt;&#10;    &lt;Text style={{ fontSize: 13, color: '#808080' }}&gt;09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9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老员工走了，他的经验本来就没了</a:t>
            </a:r>
            <a:endParaRPr/>
          </a:p>
        </p:txBody>
      </p:sp>
      <p:sp>
        <p:nvSpPr>
          <p:cNvPr id="39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398" name=""/>
          <p:cNvSpPr/>
          <p:nvPr/>
        </p:nvSpPr>
        <p:spPr>
          <a:xfrm rot="0" flipH="0" flipV="0">
            <a:off x="533400" y="1057275"/>
            <a:ext cx="5429250" cy="44481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99" name="" descr="{&quot;isTemplate&quot;:true,&quot;type&quot;:&quot;text&quot;}"/>
          <p:cNvSpPr txBox="1"/>
          <p:nvPr/>
        </p:nvSpPr>
        <p:spPr>
          <a:xfrm rot="0" flipH="0" flipV="0">
            <a:off x="800100" y="1323975"/>
            <a:ext cx="48958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5F5E5A"/>
                </a:solidFill>
                <a:latin typeface="Arial"/>
                <a:ea typeface="Arial"/>
              </a:rPr>
              <a:t>以前</a:t>
            </a:r>
            <a:endParaRPr/>
          </a:p>
        </p:txBody>
      </p:sp>
      <p:sp>
        <p:nvSpPr>
          <p:cNvPr id="400" name="" descr="{&quot;isTemplate&quot;:true,&quot;type&quot;:&quot;text&quot;}"/>
          <p:cNvSpPr txBox="1"/>
          <p:nvPr/>
        </p:nvSpPr>
        <p:spPr>
          <a:xfrm rot="0" flipH="0" flipV="0">
            <a:off x="800100" y="1771650"/>
            <a:ext cx="48958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资深骨干的判断，长在他自己脑子里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人一走，就带走了。</a:t>
            </a:r>
            <a:endParaRPr/>
          </a:p>
        </p:txBody>
      </p:sp>
      <p:sp>
        <p:nvSpPr>
          <p:cNvPr id="401" name="" descr="{&quot;isTemplate&quot;:true,&quot;type&quot;:&quot;text&quot;}"/>
          <p:cNvSpPr txBox="1"/>
          <p:nvPr/>
        </p:nvSpPr>
        <p:spPr>
          <a:xfrm rot="0" flipH="0" flipV="0">
            <a:off x="800100" y="2667000"/>
            <a:ext cx="48958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新人靠自己摸索，半年才上手，前半年基本在交学费。</a:t>
            </a:r>
            <a:endParaRPr/>
          </a:p>
        </p:txBody>
      </p:sp>
      <p:sp>
        <p:nvSpPr>
          <p:cNvPr id="402" name="" descr="{&quot;isTemplate&quot;:true,&quot;type&quot;:&quot;text&quot;}"/>
          <p:cNvSpPr txBox="1"/>
          <p:nvPr/>
        </p:nvSpPr>
        <p:spPr>
          <a:xfrm rot="0" flipH="0" flipV="0">
            <a:off x="800100" y="3562350"/>
            <a:ext cx="489585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同一件事五个人五种干法，结果好坏看谁值班。</a:t>
            </a:r>
            <a:endParaRPr/>
          </a:p>
        </p:txBody>
      </p:sp>
      <p:sp>
        <p:nvSpPr>
          <p:cNvPr id="403" name=""/>
          <p:cNvSpPr/>
          <p:nvPr/>
        </p:nvSpPr>
        <p:spPr>
          <a:xfrm rot="0" flipH="0" flipV="0">
            <a:off x="6229350" y="1057275"/>
            <a:ext cx="5429250" cy="44481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404" name="" descr="{&quot;isTemplate&quot;:true,&quot;type&quot;:&quot;text&quot;}"/>
          <p:cNvSpPr txBox="1"/>
          <p:nvPr/>
        </p:nvSpPr>
        <p:spPr>
          <a:xfrm rot="0" flipH="0" flipV="0">
            <a:off x="6496050" y="1323975"/>
            <a:ext cx="489585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现在</a:t>
            </a:r>
            <a:endParaRPr/>
          </a:p>
        </p:txBody>
      </p:sp>
      <p:sp>
        <p:nvSpPr>
          <p:cNvPr id="405" name="" descr="{&quot;isTemplate&quot;:true,&quot;type&quot;:&quot;text&quot;}"/>
          <p:cNvSpPr txBox="1"/>
          <p:nvPr/>
        </p:nvSpPr>
        <p:spPr>
          <a:xfrm rot="0" flipH="0" flipV="0">
            <a:off x="6496050" y="1771650"/>
            <a:ext cx="489585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每跑一次真实任务，就沉淀一次知识、规则、流程。</a:t>
            </a:r>
            <a:endParaRPr/>
          </a:p>
        </p:txBody>
      </p:sp>
      <p:sp>
        <p:nvSpPr>
          <p:cNvPr id="406" name="" descr="{&quot;isTemplate&quot;:true,&quot;type&quot;:&quot;text&quot;}"/>
          <p:cNvSpPr txBox="1"/>
          <p:nvPr/>
        </p:nvSpPr>
        <p:spPr>
          <a:xfrm rot="0" flipH="0" flipV="0">
            <a:off x="6496050" y="2286000"/>
            <a:ext cx="489585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新人直接调用成熟方法，不是从头学，是照着做。</a:t>
            </a:r>
            <a:endParaRPr/>
          </a:p>
        </p:txBody>
      </p:sp>
      <p:sp>
        <p:nvSpPr>
          <p:cNvPr id="407" name="" descr="{&quot;isTemplate&quot;:true,&quot;type&quot;:&quot;text&quot;}"/>
          <p:cNvSpPr txBox="1"/>
          <p:nvPr/>
        </p:nvSpPr>
        <p:spPr>
          <a:xfrm rot="0" flipH="0" flipV="0">
            <a:off x="6496050" y="2800350"/>
            <a:ext cx="4895850" cy="7620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650">
                <a:solidFill>
                  <a:srgbClr val="FFFFFF"/>
                </a:solidFill>
                <a:latin typeface="Arial"/>
                <a:ea typeface="Arial"/>
              </a:rPr>
              <a:t>口径统一、流程统一，交付不飘，错漏和返工都下来。</a:t>
            </a:r>
            <a:endParaRPr/>
          </a:p>
        </p:txBody>
      </p:sp>
      <p:sp>
        <p:nvSpPr>
          <p:cNvPr id="408" name=""/>
          <p:cNvSpPr/>
          <p:nvPr/>
        </p:nvSpPr>
        <p:spPr>
          <a:xfrm rot="0" flipH="0" flipV="0">
            <a:off x="533400" y="5638800"/>
            <a:ext cx="11125200" cy="60960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409" name=""/>
          <p:cNvSpPr/>
          <p:nvPr/>
        </p:nvSpPr>
        <p:spPr>
          <a:xfrm rot="0" flipH="0" flipV="0">
            <a:off x="800100" y="5791200"/>
            <a:ext cx="38100" cy="304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410" name="" descr="{&quot;isTemplate&quot;:true,&quot;type&quot;:&quot;text&quot;}"/>
          <p:cNvSpPr txBox="1"/>
          <p:nvPr/>
        </p:nvSpPr>
        <p:spPr>
          <a:xfrm rot="0" flipH="0" flipV="0">
            <a:off x="971550" y="5810250"/>
            <a:ext cx="8105775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它把「个人能力」变成「部门能力」。你带出来的经验，第一次不再属于某一个人。</a:t>
            </a:r>
            <a:endParaRPr/>
          </a:p>
        </p:txBody>
      </p:sp>
      <p:sp>
        <p:nvSpPr>
          <p:cNvPr id="411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0670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P18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「企业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AI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资产闭环」</a:t>
            </a:r>
            <a:endParaRPr/>
          </a:p>
        </p:txBody>
      </p:sp>
      <p:sp>
        <p:nvSpPr>
          <p:cNvPr id="412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09 / 18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4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先看看别的部门里，最耗人的那件事&lt;/Text&gt;&#10;  &lt;/Box&gt;&#10;  &lt;Box style={{ height: 1, background: '#1A1A1A' }} /&gt;&#10;  &lt;Box style={{ flex: 1, flexDirection: 'row', gap: 20, paddingTop: 22, paddingBottom: 14 }}&gt;&#10;    &lt;Box style={{ flex: 1, flexDirection: 'column', gap: 14 }}&gt;&#10;      &lt;Box style={{ background: '#061F32', padding: '14px 20px' }}&gt;&#10;        &lt;Text style={{ fontSize: 24, fontWeight: 'bold', color: '#FFFFFF' }}&gt;财务 / HR&lt;/Text&gt;&#10;      &lt;/Box&gt;&#10;      &lt;Box style={{ background: '#F2F4F7', padding: 20, flexDirection: 'column', gap: 12, flex: 1 }}&gt;&#10;        &lt;Text style={{ fontSize: 21, color: '#44546A', lineHeight: 1.5 }}&gt;老板问「到底谁欠我们钱、欠了多久」，要从销售开票、银行回款、发票三处手工拼账龄 —— 拼出来的数每次都不一样。&lt;/Text&gt;&#10;        &lt;Text style={{ fontSize: 21, color: '#44546A', lineHeight: 1.5 }}&gt;合同到期靠人记，直到员工申请仲裁，才知道有 3 份早过期了。&lt;/Text&gt;&#10;      &lt;/Box&gt;&#10;    &lt;/Box&gt;&#10;    &lt;Box style={{ flex: 1, flexDirection: 'column', gap: 14 }}&gt;&#10;      &lt;Box style={{ background: '#061F32', padding: '14px 20px' }}&gt;&#10;        &lt;Text style={{ fontSize: 24, fontWeight: 'bold', color: '#FFFFFF' }}&gt;法务 / 销售&lt;/Text&gt;&#10;      &lt;/Box&gt;&#10;      &lt;Box style={{ background: '#F2F4F7', padding: 20, flexDirection: 'column', gap: 12, flex: 1 }}&gt;&#10;        &lt;Text style={{ fontSize: 21, color: '#44546A', lineHeight: 1.5 }}&gt;新客户发来 24 页合同，销售催下周就签。真正的坑不是审漏字眼，是付款条款与违约金的不对等没人算过账。&lt;/Text&gt;&#10;        &lt;Text style={{ fontSize: 21, color: '#44546A', lineHeight: 1.5 }}&gt;下周招标要资质，ISO14001 翻出来才发现，上个月底已经过期 22 天。&lt;/Text&gt;&#10;      &lt;/Box&gt;&#10;    &lt;/Box&gt;&#10;    &lt;Box style={{ flex: 1, flexDirection: 'column', gap: 14 }}&gt;&#10;      &lt;Box style={{ background: '#061F32', padding: '14px 20px' }}&gt;&#10;        &lt;Text style={{ fontSize: 24, fontWeight: 'bold', color: '#FFFFFF' }}&gt;市场 / 采购&lt;/Text&gt;&#10;      &lt;/Box&gt;&#10;      &lt;Box style={{ background: '#F2F4F7', padding: 20, flexDirection: 'column', gap: 12, flex: 1 }}&gt;&#10;        &lt;Text style={{ fontSize: 21, color: '#44546A', lineHeight: 1.5 }}&gt;展会结束六周，老板问今年这场到底值不值。手上只有预算表、扫码数和销售一句「有几个客户在跟」。&lt;/Text&gt;&#10;        &lt;Text style={{ fontSize: 21, color: '#44546A', lineHeight: 1.5 }}&gt;23 张在途订单里 6 张已逾期 —— 全在采购脑子里和微信聊天记录里。&lt;/Text&gt;&#10;      &lt;/Box&gt;&#10;    &lt;/Box&gt;&#10;  &lt;/Box&gt;&#10;  &lt;Box style={{ background: '#061F32', padding: '16px 28px', flexDirection: 'row', alignItems: 'center', gap: 14, marginBottom: 8 }}&gt;&#10;    &lt;Box style={{ width: 4, height: 28, background: '#08A6F6' }} /&gt;&#10;    &lt;Text style={{ fontSize: 23, fontWeight: 'bold', color: '#FFFFFF' }}&gt;这三件事的共同点：不是人不行，是依据分散在别人手里。&lt;/Text&gt;&#10;  &lt;/Box&gt;&#10;  &lt;Box style={{ height: 56, flexDirection: 'row', justifyContent: 'space-between', alignItems: 'center' }}&gt;&#10;    &lt;Text style={{ fontSize: 13, color: '#808080' }}&gt;Source: WorkBuddy 官方材料 P19-P21 岗位痛点（按听众部门可替换）&lt;/Text&gt;&#10;    &lt;Text style={{ fontSize: 13, color: '#808080' }}&gt;10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先看看别的部门里，最耗人的那件事</a:t>
            </a:r>
            <a:endParaRPr/>
          </a:p>
        </p:txBody>
      </p:sp>
      <p:sp>
        <p:nvSpPr>
          <p:cNvPr id="1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8" name=""/>
          <p:cNvSpPr/>
          <p:nvPr/>
        </p:nvSpPr>
        <p:spPr>
          <a:xfrm rot="0" flipH="0" flipV="0">
            <a:off x="533400" y="1057275"/>
            <a:ext cx="3581400" cy="5429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723900" y="1190625"/>
            <a:ext cx="3200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财务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/ HR</a:t>
            </a:r>
            <a:endParaRPr/>
          </a:p>
        </p:txBody>
      </p:sp>
      <p:sp>
        <p:nvSpPr>
          <p:cNvPr id="20" name=""/>
          <p:cNvSpPr/>
          <p:nvPr/>
        </p:nvSpPr>
        <p:spPr>
          <a:xfrm rot="0" flipH="0" flipV="0">
            <a:off x="533400" y="1733550"/>
            <a:ext cx="3581400" cy="38100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1" name="" descr="{&quot;isTemplate&quot;:true,&quot;type&quot;:&quot;text&quot;}"/>
          <p:cNvSpPr txBox="1"/>
          <p:nvPr/>
        </p:nvSpPr>
        <p:spPr>
          <a:xfrm rot="0" flipH="0" flipV="0">
            <a:off x="723900" y="1924050"/>
            <a:ext cx="3200400" cy="1447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老板问「到底谁欠我们钱、欠了多久」，要从销售开票、银行回款、发票三处手工拼账龄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拼出来的数每次都不一样。</a:t>
            </a:r>
            <a:endParaRPr/>
          </a:p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723900" y="3486150"/>
            <a:ext cx="32004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合同到期靠人记，直到员工申请仲裁，才知道有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3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份早过期了。</a:t>
            </a:r>
            <a:endParaRPr/>
          </a:p>
        </p:txBody>
      </p:sp>
      <p:sp>
        <p:nvSpPr>
          <p:cNvPr id="23" name=""/>
          <p:cNvSpPr/>
          <p:nvPr/>
        </p:nvSpPr>
        <p:spPr>
          <a:xfrm rot="0" flipH="0" flipV="0">
            <a:off x="4305300" y="1057275"/>
            <a:ext cx="3581400" cy="5429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4495800" y="1190625"/>
            <a:ext cx="3200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法务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/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销售</a:t>
            </a:r>
            <a:endParaRPr/>
          </a:p>
        </p:txBody>
      </p:sp>
      <p:sp>
        <p:nvSpPr>
          <p:cNvPr id="25" name=""/>
          <p:cNvSpPr/>
          <p:nvPr/>
        </p:nvSpPr>
        <p:spPr>
          <a:xfrm rot="0" flipH="0" flipV="0">
            <a:off x="4305300" y="1733550"/>
            <a:ext cx="3581400" cy="38100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4495800" y="1924050"/>
            <a:ext cx="3200400" cy="1447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新客户发来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24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页合同，销售催下周就签。真正的坑不是审漏字眼，是付款条款与违约金的不对等没人算过账。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4495800" y="3486150"/>
            <a:ext cx="32004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下周招标要资质，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ISO14001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翻出来才发现，上个月底已经过期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22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天。</a:t>
            </a:r>
            <a:endParaRPr/>
          </a:p>
        </p:txBody>
      </p:sp>
      <p:sp>
        <p:nvSpPr>
          <p:cNvPr id="28" name=""/>
          <p:cNvSpPr/>
          <p:nvPr/>
        </p:nvSpPr>
        <p:spPr>
          <a:xfrm rot="0" flipH="0" flipV="0">
            <a:off x="8077200" y="1057275"/>
            <a:ext cx="3581400" cy="5429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9" name="" descr="{&quot;isTemplate&quot;:true,&quot;type&quot;:&quot;text&quot;}"/>
          <p:cNvSpPr txBox="1"/>
          <p:nvPr/>
        </p:nvSpPr>
        <p:spPr>
          <a:xfrm rot="0" flipH="0" flipV="0">
            <a:off x="8267700" y="1190625"/>
            <a:ext cx="3200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市场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</a:rPr>
              <a:t> / </a:t>
            </a:r>
            <a:r>
              <a:rPr lang="zh-CN" sz="1800" b="1">
                <a:solidFill>
                  <a:srgbClr val="FFFFFF"/>
                </a:solidFill>
                <a:latin typeface="Arial"/>
                <a:ea typeface="Arial"/>
              </a:rPr>
              <a:t>采购</a:t>
            </a:r>
            <a:endParaRPr/>
          </a:p>
        </p:txBody>
      </p:sp>
      <p:sp>
        <p:nvSpPr>
          <p:cNvPr id="30" name=""/>
          <p:cNvSpPr/>
          <p:nvPr/>
        </p:nvSpPr>
        <p:spPr>
          <a:xfrm rot="0" flipH="0" flipV="0">
            <a:off x="8077200" y="1733550"/>
            <a:ext cx="3581400" cy="38100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31" name="" descr="{&quot;isTemplate&quot;:true,&quot;type&quot;:&quot;text&quot;}"/>
          <p:cNvSpPr txBox="1"/>
          <p:nvPr/>
        </p:nvSpPr>
        <p:spPr>
          <a:xfrm rot="0" flipH="0" flipV="0">
            <a:off x="8267700" y="1924050"/>
            <a:ext cx="3200400" cy="1085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展会结束六周，老板问今年这场到底值不值。手上只有预算表、扫码数和销售一句「有几个客户在跟」。</a:t>
            </a:r>
            <a:endParaRPr/>
          </a:p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8267700" y="3124200"/>
            <a:ext cx="320040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23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张在途订单里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6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张已逾期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全在采购脑子里和微信聊天记录里。</a:t>
            </a:r>
            <a:endParaRPr/>
          </a:p>
        </p:txBody>
      </p:sp>
      <p:sp>
        <p:nvSpPr>
          <p:cNvPr id="33" name=""/>
          <p:cNvSpPr/>
          <p:nvPr/>
        </p:nvSpPr>
        <p:spPr>
          <a:xfrm rot="0" flipH="0" flipV="0">
            <a:off x="533400" y="5676900"/>
            <a:ext cx="11125200" cy="5715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34" name=""/>
          <p:cNvSpPr/>
          <p:nvPr/>
        </p:nvSpPr>
        <p:spPr>
          <a:xfrm rot="0" flipH="0" flipV="0">
            <a:off x="800100" y="5829300"/>
            <a:ext cx="38100" cy="2667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35" name="" descr="{&quot;isTemplate&quot;:true,&quot;type&quot;:&quot;text&quot;}"/>
          <p:cNvSpPr txBox="1"/>
          <p:nvPr/>
        </p:nvSpPr>
        <p:spPr>
          <a:xfrm rot="0" flipH="0" flipV="0">
            <a:off x="971550" y="5829300"/>
            <a:ext cx="569595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FFFFFF"/>
                </a:solidFill>
                <a:latin typeface="Arial"/>
                <a:ea typeface="Arial"/>
              </a:rPr>
              <a:t>这三件事的共同点：不是人不行，是依据分散在别人手里。</a:t>
            </a:r>
            <a:endParaRPr/>
          </a:p>
        </p:txBody>
      </p:sp>
      <p:sp>
        <p:nvSpPr>
          <p:cNvPr id="36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9147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P19-P21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岗位痛点（按听众部门可替换）</a:t>
            </a:r>
            <a:endParaRPr/>
          </a:p>
        </p:txBody>
      </p:sp>
      <p:sp>
        <p:nvSpPr>
          <p:cNvPr id="37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10 / 18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38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它最值钱的地方，是帮你把不用管的摘出去&lt;/Text&gt;&#10;  &lt;/Box&gt;&#10;  &lt;Box style={{ height: 1, background: '#1A1A1A' }} /&gt;&#10;  &lt;Box style={{ flex: 1, flexDirection: 'column', paddingTop: 26, paddingBottom: 14, gap: 22 }}&gt;&#10;    &lt;Box style={{ flexDirection: 'row', gap: 18 }}&gt;&#10;      &lt;Box style={{ flex: 1, background: '#F2F4F7', padding: 22, flexDirection: 'column', gap: 6 }}&gt;&#10;        &lt;Text style={{ fontSize: 46, fontWeight: 'bold', color: '#44546A' }}&gt;18 张&lt;/Text&gt;&#10;        &lt;Text style={{ fontSize: 20, color: '#5F5E5A' }}&gt;在途订单&lt;/Text&gt;&#10;      &lt;/Box&gt;&#10;      &lt;Box style={{ flex: 1, background: '#F2F4F7', padding: 22, flexDirection: 'column', gap: 6 }}&gt;&#10;        &lt;Text style={{ fontSize: 46, fontWeight: 'bold', color: '#44546A' }}&gt;8 张&lt;/Text&gt;&#10;        &lt;Text style={{ fontSize: 20, color: '#5F5E5A' }}&gt;按逾期天数看，已逾期&lt;/Text&gt;&#10;      &lt;/Box&gt;&#10;      &lt;Box style={{ flex: 1, background: '#061F32', padding: 22, flexDirection: 'column', gap: 6 }}&gt;&#10;        &lt;Text style={{ fontSize: 46, fontWeight: 'bold', color: '#08A6F6' }}&gt;只有 3 张&lt;/Text&gt;&#10;        &lt;Text style={{ fontSize: 20, color: '#99BDED' }}&gt;真正会让产线停线&lt;/Text&gt;&#10;      &lt;/Box&gt;&#10;      &lt;Box style={{ flex: 1, background: '#061F32', padding: 22, flexDirection: 'column', gap: 6 }}&gt;&#10;        &lt;Text style={{ fontSize: 46, fontWeight: 'bold', color: '#FFFFFF' }}&gt;其中 2 张&lt;/Text&gt;&#10;        &lt;Text style={{ fontSize: 20, color: '#99BDED' }}&gt;根本还没逾期&lt;/Text&gt;&#10;      &lt;/Box&gt;&#10;    &lt;/Box&gt;&#10;    &lt;Box style={{ flexDirection: 'column', gap: 12 }}&gt;&#10;      &lt;Text style={{ fontSize: 25, fontWeight: 'bold', color: '#061F32', lineHeight: 1.45 }}&gt;按逾期天数排序，等于按错误的顺序催。&lt;/Text&gt;&#10;      &lt;Text style={{ fontSize: 22, color: '#44546A', lineHeight: 1.5 }}&gt;逾期 5 天的那张，库存其实还能撑 18.7 天；一张没逾期的，下游只够用 1 天 —— 却排在催货清单最下面。&lt;/Text&gt;&#10;    &lt;/Box&gt;&#10;    &lt;Box style={{ background: '#E6F4FD', padding: '16px 24px', flexDirection: 'row', alignItems: 'center', gap: 14 }}&gt;&#10;      &lt;Box style={{ width: 4, height: 32, background: '#08A6F6' }} /&gt;&#10;      &lt;Text style={{ fontSize: 23, fontWeight: 'bold', color: '#061F32' }}&gt;它不把所有逾期都标红。它告诉你哪三张真的要命 —— 这比多给你一份报表有用得多。&lt;/Text&gt;&#10;    &lt;/Box&gt;&#10;    &lt;Text style={{ fontSize: 19, color: '#8A8A8A' }}&gt;这是采购主管每天早上要在管理群里报一句「采购都正常」的那件事。&lt;/Text&gt;&#10;  &lt;/Box&gt;&#10;  &lt;Box style={{ height: 56, flexDirection: 'row', justifyContent: 'space-between', alignItems: 'center' }}&gt;&#10;    &lt;Text style={{ fontSize: 13, color: '#808080' }}&gt;Source: WorkBuddy 官方材料 P22 离散制造 · 来料跟催场景&lt;/Text&gt;&#10;    &lt;Text style={{ fontSize: 13, color: '#808080' }}&gt;11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它最值钱的地方，是帮你把不用管的摘出去</a:t>
            </a:r>
            <a:endParaRPr/>
          </a:p>
        </p:txBody>
      </p:sp>
      <p:sp>
        <p:nvSpPr>
          <p:cNvPr id="41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42" name=""/>
          <p:cNvSpPr/>
          <p:nvPr/>
        </p:nvSpPr>
        <p:spPr>
          <a:xfrm rot="0" flipH="0" flipV="0">
            <a:off x="533400" y="1095375"/>
            <a:ext cx="2657475" cy="12382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43" name="" descr="{&quot;isTemplate&quot;:true,&quot;type&quot;:&quot;text&quot;}"/>
          <p:cNvSpPr txBox="1"/>
          <p:nvPr/>
        </p:nvSpPr>
        <p:spPr>
          <a:xfrm rot="0" flipH="0" flipV="0">
            <a:off x="742950" y="1304925"/>
            <a:ext cx="2238375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44546A"/>
                </a:solidFill>
                <a:latin typeface="Arial"/>
                <a:ea typeface="Arial"/>
              </a:rPr>
              <a:t>18 </a:t>
            </a:r>
            <a:r>
              <a:rPr lang="zh-CN" sz="3450" b="1">
                <a:solidFill>
                  <a:srgbClr val="44546A"/>
                </a:solidFill>
                <a:latin typeface="Arial"/>
                <a:ea typeface="Arial"/>
              </a:rPr>
              <a:t>张</a:t>
            </a:r>
            <a:endParaRPr/>
          </a:p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742950" y="1895475"/>
            <a:ext cx="22383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5F5E5A"/>
                </a:solidFill>
                <a:latin typeface="Arial"/>
                <a:ea typeface="Arial"/>
              </a:rPr>
              <a:t>在途订单</a:t>
            </a:r>
            <a:endParaRPr/>
          </a:p>
        </p:txBody>
      </p:sp>
      <p:sp>
        <p:nvSpPr>
          <p:cNvPr id="45" name=""/>
          <p:cNvSpPr/>
          <p:nvPr/>
        </p:nvSpPr>
        <p:spPr>
          <a:xfrm rot="0" flipH="0" flipV="0">
            <a:off x="3362325" y="1095375"/>
            <a:ext cx="2647950" cy="12382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3571875" y="1304925"/>
            <a:ext cx="22288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450" b="1">
                <a:solidFill>
                  <a:srgbClr val="44546A"/>
                </a:solidFill>
                <a:latin typeface="Arial"/>
                <a:ea typeface="Arial"/>
              </a:rPr>
              <a:t>8 </a:t>
            </a:r>
            <a:r>
              <a:rPr lang="zh-CN" sz="3450" b="1">
                <a:solidFill>
                  <a:srgbClr val="44546A"/>
                </a:solidFill>
                <a:latin typeface="Arial"/>
                <a:ea typeface="Arial"/>
              </a:rPr>
              <a:t>张</a:t>
            </a:r>
            <a:endParaRPr/>
          </a:p>
        </p:txBody>
      </p:sp>
      <p:sp>
        <p:nvSpPr>
          <p:cNvPr id="47" name="" descr="{&quot;isTemplate&quot;:true,&quot;type&quot;:&quot;text&quot;}"/>
          <p:cNvSpPr txBox="1"/>
          <p:nvPr/>
        </p:nvSpPr>
        <p:spPr>
          <a:xfrm rot="0" flipH="0" flipV="0">
            <a:off x="3571875" y="1895475"/>
            <a:ext cx="2228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5F5E5A"/>
                </a:solidFill>
                <a:latin typeface="Arial"/>
                <a:ea typeface="Arial"/>
              </a:rPr>
              <a:t>按逾期天数看，已逾期</a:t>
            </a:r>
            <a:endParaRPr/>
          </a:p>
        </p:txBody>
      </p:sp>
      <p:sp>
        <p:nvSpPr>
          <p:cNvPr id="48" name=""/>
          <p:cNvSpPr/>
          <p:nvPr/>
        </p:nvSpPr>
        <p:spPr>
          <a:xfrm rot="0" flipH="0" flipV="0">
            <a:off x="6181725" y="1095375"/>
            <a:ext cx="2657475" cy="12382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6391275" y="1304925"/>
            <a:ext cx="2238375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b="1">
                <a:solidFill>
                  <a:srgbClr val="08A6F6"/>
                </a:solidFill>
                <a:latin typeface="Arial"/>
                <a:ea typeface="Arial"/>
              </a:rPr>
              <a:t>只有</a:t>
            </a:r>
            <a:r>
              <a:rPr lang="en-US" sz="3450" b="1">
                <a:solidFill>
                  <a:srgbClr val="08A6F6"/>
                </a:solidFill>
                <a:latin typeface="Arial"/>
                <a:ea typeface="Arial"/>
              </a:rPr>
              <a:t> 3 </a:t>
            </a:r>
            <a:r>
              <a:rPr lang="zh-CN" sz="3450" b="1">
                <a:solidFill>
                  <a:srgbClr val="08A6F6"/>
                </a:solidFill>
                <a:latin typeface="Arial"/>
                <a:ea typeface="Arial"/>
              </a:rPr>
              <a:t>张</a:t>
            </a:r>
            <a:endParaRPr/>
          </a:p>
        </p:txBody>
      </p:sp>
      <p:sp>
        <p:nvSpPr>
          <p:cNvPr id="50" name="" descr="{&quot;isTemplate&quot;:true,&quot;type&quot;:&quot;text&quot;}"/>
          <p:cNvSpPr txBox="1"/>
          <p:nvPr/>
        </p:nvSpPr>
        <p:spPr>
          <a:xfrm rot="0" flipH="0" flipV="0">
            <a:off x="6391275" y="1895475"/>
            <a:ext cx="22383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99BDED"/>
                </a:solidFill>
                <a:latin typeface="Arial"/>
                <a:ea typeface="Arial"/>
              </a:rPr>
              <a:t>真正会让产线停线</a:t>
            </a:r>
            <a:endParaRPr/>
          </a:p>
        </p:txBody>
      </p:sp>
      <p:sp>
        <p:nvSpPr>
          <p:cNvPr id="51" name=""/>
          <p:cNvSpPr/>
          <p:nvPr/>
        </p:nvSpPr>
        <p:spPr>
          <a:xfrm rot="0" flipH="0" flipV="0">
            <a:off x="9010650" y="1095375"/>
            <a:ext cx="2647950" cy="12382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9220200" y="1304925"/>
            <a:ext cx="2228850" cy="533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450" b="1">
                <a:solidFill>
                  <a:srgbClr val="FFFFFF"/>
                </a:solidFill>
                <a:latin typeface="Arial"/>
                <a:ea typeface="Arial"/>
              </a:rPr>
              <a:t>其中</a:t>
            </a:r>
            <a:r>
              <a:rPr lang="en-US" sz="3450" b="1">
                <a:solidFill>
                  <a:srgbClr val="FFFFFF"/>
                </a:solidFill>
                <a:latin typeface="Arial"/>
                <a:ea typeface="Arial"/>
              </a:rPr>
              <a:t> 2 </a:t>
            </a:r>
            <a:r>
              <a:rPr lang="zh-CN" sz="3450" b="1">
                <a:solidFill>
                  <a:srgbClr val="FFFFFF"/>
                </a:solidFill>
                <a:latin typeface="Arial"/>
                <a:ea typeface="Arial"/>
              </a:rPr>
              <a:t>张</a:t>
            </a:r>
            <a:endParaRPr/>
          </a:p>
        </p:txBody>
      </p:sp>
      <p:sp>
        <p:nvSpPr>
          <p:cNvPr id="53" name="" descr="{&quot;isTemplate&quot;:true,&quot;type&quot;:&quot;text&quot;}"/>
          <p:cNvSpPr txBox="1"/>
          <p:nvPr/>
        </p:nvSpPr>
        <p:spPr>
          <a:xfrm rot="0" flipH="0" flipV="0">
            <a:off x="9220200" y="1895475"/>
            <a:ext cx="22288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99BDED"/>
                </a:solidFill>
                <a:latin typeface="Arial"/>
                <a:ea typeface="Arial"/>
              </a:rPr>
              <a:t>根本还没逾期</a:t>
            </a:r>
            <a:endParaRPr/>
          </a:p>
        </p:txBody>
      </p:sp>
      <p:sp>
        <p:nvSpPr>
          <p:cNvPr id="54" name="" descr="{&quot;isTemplate&quot;:true,&quot;type&quot;:&quot;text&quot;}"/>
          <p:cNvSpPr txBox="1"/>
          <p:nvPr/>
        </p:nvSpPr>
        <p:spPr>
          <a:xfrm rot="0" flipH="0" flipV="0">
            <a:off x="533400" y="2543175"/>
            <a:ext cx="11125200" cy="41910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875" b="1">
                <a:solidFill>
                  <a:srgbClr val="061F32"/>
                </a:solidFill>
                <a:latin typeface="Arial"/>
                <a:ea typeface="Arial"/>
              </a:rPr>
              <a:t>按逾期天数排序，等于按错误的顺序催。</a:t>
            </a:r>
            <a:endParaRPr/>
          </a:p>
        </p:txBody>
      </p:sp>
      <p:sp>
        <p:nvSpPr>
          <p:cNvPr id="55" name="" descr="{&quot;isTemplate&quot;:true,&quot;type&quot;:&quot;text&quot;}"/>
          <p:cNvSpPr txBox="1"/>
          <p:nvPr/>
        </p:nvSpPr>
        <p:spPr>
          <a:xfrm rot="0" flipH="0" flipV="0">
            <a:off x="533400" y="3076575"/>
            <a:ext cx="11125200" cy="3810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逾期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5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天的那张，库存其实还能撑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18.7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天；一张没逾期的，下游只够用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1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天</a:t>
            </a:r>
            <a:r>
              <a:rPr lang="en-US" sz="1650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650">
                <a:solidFill>
                  <a:srgbClr val="44546A"/>
                </a:solidFill>
                <a:latin typeface="Arial"/>
                <a:ea typeface="Arial"/>
              </a:rPr>
              <a:t>却排在催货清单最下面。</a:t>
            </a:r>
            <a:endParaRPr/>
          </a:p>
        </p:txBody>
      </p:sp>
      <p:sp>
        <p:nvSpPr>
          <p:cNvPr id="56" name=""/>
          <p:cNvSpPr/>
          <p:nvPr/>
        </p:nvSpPr>
        <p:spPr>
          <a:xfrm rot="0" flipH="0" flipV="0">
            <a:off x="533400" y="3667125"/>
            <a:ext cx="11125200" cy="60960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57" name=""/>
          <p:cNvSpPr/>
          <p:nvPr/>
        </p:nvSpPr>
        <p:spPr>
          <a:xfrm rot="0" flipH="0" flipV="0">
            <a:off x="762000" y="3819525"/>
            <a:ext cx="38100" cy="3048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933450" y="3838575"/>
            <a:ext cx="8448675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它不把所有逾期都标红。它告诉你哪三张真的要命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这比多给你一份报表有用得多。</a:t>
            </a:r>
            <a:endParaRPr/>
          </a:p>
        </p:txBody>
      </p:sp>
      <p:sp>
        <p:nvSpPr>
          <p:cNvPr id="59" name="" descr="{&quot;isTemplate&quot;:true,&quot;type&quot;:&quot;text&quot;}"/>
          <p:cNvSpPr txBox="1"/>
          <p:nvPr/>
        </p:nvSpPr>
        <p:spPr>
          <a:xfrm rot="0" flipH="0" flipV="0">
            <a:off x="533400" y="4486275"/>
            <a:ext cx="11125200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这是采购主管每天早上要在管理群里报一句「采购都正常」的那件事。</a:t>
            </a:r>
            <a:endParaRPr/>
          </a:p>
        </p:txBody>
      </p:sp>
      <p:sp>
        <p:nvSpPr>
          <p:cNvPr id="60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2670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P22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离散制造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·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来料跟催场景</a:t>
            </a:r>
            <a:endParaRPr/>
          </a:p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11287125" y="6515100"/>
            <a:ext cx="3714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11 / 18</a:t>
            </a:r>
            <a:endParaRPr/>
          </a:p>
        </p:txBody>
      </p:sp>
    </p:spTree>
  </p:cSld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62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这四个部门，已经先跑起来了&lt;/Text&gt;&#10;  &lt;/Box&gt;&#10;  &lt;Box style={{ height: 1, background: '#1A1A1A' }} /&gt;&#10;  &lt;Box style={{ flex: 1, flexDirection: 'column', paddingTop: 20, paddingBottom: 14, gap: 16 }}&gt;&#10;    &lt;Box style={{ flexDirection: 'row', gap: 18 }}&gt;&#10;      &lt;Box style={{ flex: 1, background: '#F2F4F7', padding: 20, flexDirection: 'column', gap: 8 }}&gt;&#10;        &lt;Text style={{ fontSize: 22, fontWeight: 'bold', color: '#061F32' }}&gt;珠海天威飞马&lt;/Text&gt;&#10;        &lt;Text style={{ fontSize: 19, color: '#8A8A8A' }}&gt;采购 · 标签 · 招标&lt;/Text&gt;&#10;        &lt;Text style={{ fontSize: 30, fontWeight: 'bold', color: '#08A6F6' }}&gt;244h → 5h&lt;/Text&gt;&#10;        &lt;Text style={{ fontSize: 19, color: '#44546A', lineHeight: 1.45 }}&gt;标签校验月工时，整批制作效率提升 48 倍以上&lt;/Text&gt;&#10;      &lt;/Box&gt;&#10;      &lt;Box style={{ flex: 1, background: '#F2F4F7', padding: 20, flexDirection: 'column', gap: 8 }}&gt;&#10;        &lt;Text style={{ fontSize: 22, fontWeight: 'bold', color: '#061F32' }}&gt;青岛积成电子&lt;/Text&gt;&#10;        &lt;Text style={{ fontSize: 19, color: '#8A8A8A' }}&gt;标书 · 比价 · PMC&lt;/Text&gt;&#10;        &lt;Text style={{ fontSize: 30, fontWeight: 'bold', color: '#08A6F6' }}&gt;4h → 10min&lt;/Text&gt;&#10;        &lt;Text style={{ fontSize: 19, color: '#44546A', lineHeight: 1.45 }}&gt;单份标书审核，返工率下降 40%&lt;/Text&gt;&#10;      &lt;/Box&gt;&#10;    &lt;/Box&gt;&#10;    &lt;Box style={{ flexDirection: 'row', gap: 18 }}&gt;&#10;      &lt;Box style={{ flex: 1, background: '#F2F4F7', padding: 20, flexDirection: 'column', gap: 8 }}&gt;&#10;        &lt;Text style={{ fontSize: 22, fontWeight: 'bold', color: '#061F32' }}&gt;深圳华云中盛&lt;/Text&gt;&#10;        &lt;Text style={{ fontSize: 19, color: '#8A8A8A' }}&gt;运维 · 研发&lt;/Text&gt;&#10;        &lt;Text style={{ fontSize: 30, fontWeight: 'bold', color: '#08A6F6' }}&gt;9 人 → 1 人&lt;/Text&gt;&#10;        &lt;Text style={{ fontSize: 19, color: '#44546A', lineHeight: 1.45 }}&gt;7×24 夜间巡检，单次从 50 分钟压到 10 分钟内&lt;/Text&gt;&#10;      &lt;/Box&gt;&#10;      &lt;Box style={{ flex: 1, background: '#F2F4F7', padding: 20, flexDirection: 'column', gap: 8 }}&gt;&#10;        &lt;Text style={{ fontSize: 22, fontWeight: 'bold', color: '#061F32' }}&gt;广东轩辕网络&lt;/Text&gt;&#10;        &lt;Text style={{ fontSize: 19, color: '#8A8A8A' }}&gt;销售 · 售前&lt;/Text&gt;&#10;        &lt;Text style={{ fontSize: 30, fontWeight: 'bold', color: '#08A6F6' }}&gt;2-3 天 → 半天&lt;/Text&gt;&#10;        &lt;Text style={{ fontSize: 19, color: '#44546A', lineHeight: 1.45 }}&gt;院校招投标分析，一下午备好 6 所的个性化材料&lt;/Text&gt;&#10;      &lt;/Box&gt;&#10;    &lt;/Box&gt;&#10;    &lt;Box style={{ background: '#E6F4FD', padding: '14px 24px', flexDirection: 'row', alignItems: 'center', gap: 14 }}&gt;&#10;      &lt;Box style={{ width: 4, height: 30, background: '#08A6F6' }} /&gt;&#10;      &lt;Text style={{ fontSize: 22, fontWeight: 'bold', color: '#061F32' }}&gt;这四件没有一件是公司级大项目 —— 都是某个部门先干起来，再被全公司看见。&lt;/Text&gt;&#10;    &lt;/Box&gt;&#10;    &lt;Box style={{ background: '#F2F4F7', padding: '12px 24px', flexDirection: 'row', alignItems: 'center', gap: 12 }}&gt;&#10;      &lt;Text style={{ fontSize: 20, color: '#44546A', fontStyle: 'italic' }}&gt;「所有提效流程由业务骨干亲手搭建，IT 只做技术陪跑。」&lt;/Text&gt;&#10;      &lt;Text style={{ fontSize: 18, color: '#8A8A8A' }}&gt;—— 珠海天威飞马&lt;/Text&gt;&#10;    &lt;/Box&gt;&#10;  &lt;/Box&gt;&#10;  &lt;Box style={{ height: 56, flexDirection: 'row', justifyContent: 'space-between', alignItems: 'center' }}&gt;&#10;    &lt;Text style={{ fontSize: 13, color: '#808080' }}&gt;Source: WorkBuddy 官方材料 P28-P31 客户案例（公开披露口径）&lt;/Text&gt;&#10;    &lt;Text style={{ fontSize: 13, color: '#808080' }}&gt;12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4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这四个部门，已经先跑起来了</a:t>
            </a:r>
            <a:endParaRPr/>
          </a:p>
        </p:txBody>
      </p:sp>
      <p:sp>
        <p:nvSpPr>
          <p:cNvPr id="65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66" name=""/>
          <p:cNvSpPr/>
          <p:nvPr/>
        </p:nvSpPr>
        <p:spPr>
          <a:xfrm rot="0" flipH="0" flipV="0">
            <a:off x="533400" y="1038225"/>
            <a:ext cx="5476875" cy="17526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723900" y="1228725"/>
            <a:ext cx="5095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珠海天威飞马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723900" y="1562100"/>
            <a:ext cx="50958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采购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标签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招标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723900" y="1857375"/>
            <a:ext cx="50958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244h → 5h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723900" y="22764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标签校验月工时，整批制作效率提升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48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倍以上</a:t>
            </a:r>
            <a:endParaRPr/>
          </a:p>
        </p:txBody>
      </p:sp>
      <p:sp>
        <p:nvSpPr>
          <p:cNvPr id="71" name=""/>
          <p:cNvSpPr/>
          <p:nvPr/>
        </p:nvSpPr>
        <p:spPr>
          <a:xfrm rot="0" flipH="0" flipV="0">
            <a:off x="6181725" y="1038225"/>
            <a:ext cx="5476875" cy="17526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6372225" y="1228725"/>
            <a:ext cx="5095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青岛积成电子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6372225" y="1562100"/>
            <a:ext cx="50958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标书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比价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PMC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6372225" y="1857375"/>
            <a:ext cx="50958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4h → 10min</a:t>
            </a:r>
            <a:endParaRPr/>
          </a:p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6372225" y="22764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单份标书审核，返工率下降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40%</a:t>
            </a:r>
            <a:endParaRPr/>
          </a:p>
        </p:txBody>
      </p:sp>
      <p:sp>
        <p:nvSpPr>
          <p:cNvPr id="76" name=""/>
          <p:cNvSpPr/>
          <p:nvPr/>
        </p:nvSpPr>
        <p:spPr>
          <a:xfrm rot="0" flipH="0" flipV="0">
            <a:off x="533400" y="2943225"/>
            <a:ext cx="5476875" cy="17526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77" name="" descr="{&quot;isTemplate&quot;:true,&quot;type&quot;:&quot;text&quot;}"/>
          <p:cNvSpPr txBox="1"/>
          <p:nvPr/>
        </p:nvSpPr>
        <p:spPr>
          <a:xfrm rot="0" flipH="0" flipV="0">
            <a:off x="723900" y="3133725"/>
            <a:ext cx="5095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深圳华云中盛</a:t>
            </a:r>
            <a:endParaRPr/>
          </a:p>
        </p:txBody>
      </p:sp>
      <p:sp>
        <p:nvSpPr>
          <p:cNvPr id="78" name="" descr="{&quot;isTemplate&quot;:true,&quot;type&quot;:&quot;text&quot;}"/>
          <p:cNvSpPr txBox="1"/>
          <p:nvPr/>
        </p:nvSpPr>
        <p:spPr>
          <a:xfrm rot="0" flipH="0" flipV="0">
            <a:off x="723900" y="3467100"/>
            <a:ext cx="50958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运维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研发</a:t>
            </a:r>
            <a:endParaRPr/>
          </a:p>
        </p:txBody>
      </p:sp>
      <p:sp>
        <p:nvSpPr>
          <p:cNvPr id="79" name="" descr="{&quot;isTemplate&quot;:true,&quot;type&quot;:&quot;text&quot;}"/>
          <p:cNvSpPr txBox="1"/>
          <p:nvPr/>
        </p:nvSpPr>
        <p:spPr>
          <a:xfrm rot="0" flipH="0" flipV="0">
            <a:off x="723900" y="3762375"/>
            <a:ext cx="50958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9 </a:t>
            </a:r>
            <a:r>
              <a:rPr lang="zh-CN" sz="2250" b="1">
                <a:solidFill>
                  <a:srgbClr val="08A6F6"/>
                </a:solidFill>
                <a:latin typeface="Arial"/>
                <a:ea typeface="Arial"/>
              </a:rPr>
              <a:t>人</a:t>
            </a: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 → 1 </a:t>
            </a:r>
            <a:r>
              <a:rPr lang="zh-CN" sz="2250" b="1">
                <a:solidFill>
                  <a:srgbClr val="08A6F6"/>
                </a:solidFill>
                <a:latin typeface="Arial"/>
                <a:ea typeface="Arial"/>
              </a:rPr>
              <a:t>人</a:t>
            </a:r>
            <a:endParaRPr/>
          </a:p>
        </p:txBody>
      </p:sp>
      <p:sp>
        <p:nvSpPr>
          <p:cNvPr id="80" name="" descr="{&quot;isTemplate&quot;:true,&quot;type&quot;:&quot;text&quot;}"/>
          <p:cNvSpPr txBox="1"/>
          <p:nvPr/>
        </p:nvSpPr>
        <p:spPr>
          <a:xfrm rot="0" flipH="0" flipV="0">
            <a:off x="723900" y="41814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7×24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夜间巡检，单次从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50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分钟压到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10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分钟内</a:t>
            </a:r>
            <a:endParaRPr/>
          </a:p>
        </p:txBody>
      </p:sp>
      <p:sp>
        <p:nvSpPr>
          <p:cNvPr id="81" name=""/>
          <p:cNvSpPr/>
          <p:nvPr/>
        </p:nvSpPr>
        <p:spPr>
          <a:xfrm rot="0" flipH="0" flipV="0">
            <a:off x="6181725" y="2943225"/>
            <a:ext cx="5476875" cy="17526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6372225" y="3133725"/>
            <a:ext cx="50958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广东轩辕网络</a:t>
            </a:r>
            <a:endParaRPr/>
          </a:p>
        </p:txBody>
      </p:sp>
      <p:sp>
        <p:nvSpPr>
          <p:cNvPr id="83" name="" descr="{&quot;isTemplate&quot;:true,&quot;type&quot;:&quot;text&quot;}"/>
          <p:cNvSpPr txBox="1"/>
          <p:nvPr/>
        </p:nvSpPr>
        <p:spPr>
          <a:xfrm rot="0" flipH="0" flipV="0">
            <a:off x="6372225" y="3467100"/>
            <a:ext cx="50958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销售</a:t>
            </a:r>
            <a:r>
              <a:rPr lang="en-US" sz="1425">
                <a:solidFill>
                  <a:srgbClr val="8A8A8A"/>
                </a:solidFill>
                <a:latin typeface="Arial"/>
                <a:ea typeface="Arial"/>
              </a:rPr>
              <a:t> · </a:t>
            </a:r>
            <a:r>
              <a:rPr lang="zh-CN" sz="1425">
                <a:solidFill>
                  <a:srgbClr val="8A8A8A"/>
                </a:solidFill>
                <a:latin typeface="Arial"/>
                <a:ea typeface="Arial"/>
              </a:rPr>
              <a:t>售前</a:t>
            </a:r>
            <a:endParaRPr/>
          </a:p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6372225" y="3762375"/>
            <a:ext cx="50958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2-3 </a:t>
            </a:r>
            <a:r>
              <a:rPr lang="zh-CN" sz="2250" b="1">
                <a:solidFill>
                  <a:srgbClr val="08A6F6"/>
                </a:solidFill>
                <a:latin typeface="Arial"/>
                <a:ea typeface="Arial"/>
              </a:rPr>
              <a:t>天</a:t>
            </a: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 → </a:t>
            </a:r>
            <a:r>
              <a:rPr lang="zh-CN" sz="2250" b="1">
                <a:solidFill>
                  <a:srgbClr val="08A6F6"/>
                </a:solidFill>
                <a:latin typeface="Arial"/>
                <a:ea typeface="Arial"/>
              </a:rPr>
              <a:t>半天</a:t>
            </a:r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6372225" y="4181475"/>
            <a:ext cx="5095875" cy="323850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院校招投标分析，一下午备好</a:t>
            </a:r>
            <a:r>
              <a:rPr lang="en-US" sz="1425">
                <a:solidFill>
                  <a:srgbClr val="44546A"/>
                </a:solidFill>
                <a:latin typeface="Arial"/>
                <a:ea typeface="Arial"/>
              </a:rPr>
              <a:t> 6 </a:t>
            </a:r>
            <a:r>
              <a:rPr lang="zh-CN" sz="1425">
                <a:solidFill>
                  <a:srgbClr val="44546A"/>
                </a:solidFill>
                <a:latin typeface="Arial"/>
                <a:ea typeface="Arial"/>
              </a:rPr>
              <a:t>所的个性化材料</a:t>
            </a:r>
            <a:endParaRPr/>
          </a:p>
        </p:txBody>
      </p:sp>
      <p:sp>
        <p:nvSpPr>
          <p:cNvPr id="86" name=""/>
          <p:cNvSpPr/>
          <p:nvPr/>
        </p:nvSpPr>
        <p:spPr>
          <a:xfrm rot="0" flipH="0" flipV="0">
            <a:off x="533400" y="4848225"/>
            <a:ext cx="11125200" cy="55245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87" name=""/>
          <p:cNvSpPr/>
          <p:nvPr/>
        </p:nvSpPr>
        <p:spPr>
          <a:xfrm rot="0" flipH="0" flipV="0">
            <a:off x="762000" y="4981575"/>
            <a:ext cx="38100" cy="2857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933450" y="5000625"/>
            <a:ext cx="745807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这四件没有一件是公司级大项目</a:t>
            </a:r>
            <a:r>
              <a:rPr lang="en-US" sz="1650" b="1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都是某个部门先干起来，再被全公司看见。</a:t>
            </a:r>
            <a:endParaRPr/>
          </a:p>
        </p:txBody>
      </p:sp>
      <p:sp>
        <p:nvSpPr>
          <p:cNvPr id="89" name=""/>
          <p:cNvSpPr/>
          <p:nvPr/>
        </p:nvSpPr>
        <p:spPr>
          <a:xfrm rot="0" flipH="0" flipV="0">
            <a:off x="533400" y="5553075"/>
            <a:ext cx="11125200" cy="4572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762000" y="5667375"/>
            <a:ext cx="49911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i="1">
                <a:solidFill>
                  <a:srgbClr val="44546A"/>
                </a:solidFill>
                <a:latin typeface="Arial"/>
                <a:ea typeface="Arial"/>
              </a:rPr>
              <a:t>「所有提效流程由业务骨干亲手搭建，</a:t>
            </a:r>
            <a:r>
              <a:rPr lang="en-US" sz="1500" i="1">
                <a:solidFill>
                  <a:srgbClr val="44546A"/>
                </a:solidFill>
                <a:latin typeface="Arial"/>
                <a:ea typeface="Arial"/>
              </a:rPr>
              <a:t>IT </a:t>
            </a:r>
            <a:r>
              <a:rPr lang="zh-CN" sz="1500" i="1">
                <a:solidFill>
                  <a:srgbClr val="44546A"/>
                </a:solidFill>
                <a:latin typeface="Arial"/>
                <a:ea typeface="Arial"/>
              </a:rPr>
              <a:t>只做技术陪跑。」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5867400" y="5676900"/>
            <a:ext cx="1428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8A8A8A"/>
                </a:solidFill>
                <a:latin typeface="Arial"/>
                <a:ea typeface="Arial"/>
              </a:rPr>
              <a:t>—— </a:t>
            </a:r>
            <a:r>
              <a:rPr lang="zh-CN" sz="1350">
                <a:solidFill>
                  <a:srgbClr val="8A8A8A"/>
                </a:solidFill>
                <a:latin typeface="Arial"/>
                <a:ea typeface="Arial"/>
              </a:rPr>
              <a:t>珠海天威飞马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6671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P28-P31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客户案例（公开披露口径）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12 / 18</a:t>
            </a:r>
            <a:endParaRPr/>
          </a:p>
        </p:txBody>
      </p:sp>
    </p:spTree>
  </p:cSld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94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说到这儿，你心里大概有三个问题&lt;/Text&gt;&#10;  &lt;/Box&gt;&#10;  &lt;Box style={{ height: 1, background: '#1A1A1A' }} /&gt;&#10;  &lt;Box style={{ flex: 1, flexDirection: 'column', gap: 10, paddingTop: 18, paddingBottom: 14 }}&gt;&#10;    &lt;Box style={{ flexDirection: 'row', gap: 20, background: '#F2F4F7', padding: 20 }}&gt;&#10;      &lt;Box style={{ width: '30%' }}&gt;&#10;        &lt;Text style={{ fontSize: 23, fontWeight: 'bold', color: '#061F32', lineHeight: 1.4 }}&gt;我部门指标完不成，这能帮上什么？&lt;/Text&gt;&#10;      &lt;/Box&gt;&#10;      &lt;Box style={{ flex: 1 }}&gt;&#10;        &lt;Text style={{ fontSize: 21, color: '#44546A', lineHeight: 1.5 }}&gt;它替你盯住那些「靠人记、靠人盯、一忙就断」的环节。多数指标不是干不出来，是中间断过没人发现 —— 等发现时已经来不及了。&lt;/Text&gt;&#10;      &lt;/Box&gt;&#10;    &lt;/Box&gt;&#10;    &lt;Box style={{ flexDirection: 'row', gap: 20, background: '#F2F4F7', padding: 20 }}&gt;&#10;      &lt;Box style={{ width: '30%' }}&gt;&#10;        &lt;Text style={{ fontSize: 23, fontWeight: 'bold', color: '#061F32', lineHeight: 1.4 }}&gt;我的人怎么安排？会不会少人？&lt;/Text&gt;&#10;      &lt;/Box&gt;&#10;      &lt;Box style={{ flex: 1 }}&gt;&#10;        &lt;Text style={{ fontSize: 21, color: '#44546A', lineHeight: 1.5 }}&gt;华云中盛巡检从 9 人降到 1 人，官方材料里写的是：&lt;Text style={{ fontWeight: 'bold', color: '#061F32' }}&gt;人员规模未减少，但不再经常干到凌晨&lt;/Text&gt;。它先接的是没人愿意干的重复活，不是你最得力的那几个。&lt;/Text&gt;&#10;      &lt;/Box&gt;&#10;    &lt;/Box&gt;&#10;    &lt;Box style={{ flexDirection: 'row', gap: 20, background: '#F2F4F7', padding: 20 }}&gt;&#10;      &lt;Box style={{ width: '30%' }}&gt;&#10;        &lt;Text style={{ fontSize: 23, fontWeight: 'bold', color: '#061F32', lineHeight: 1.4 }}&gt;我会不会被替代？&lt;/Text&gt;&#10;      &lt;/Box&gt;&#10;      &lt;Box style={{ flex: 1 }}&gt;&#10;        &lt;Text style={{ fontSize: 21, color: '#44546A', lineHeight: 1.5 }}&gt;你在这件事里的位置是「定标准的人」—— 执行可以被替代，定标准不能。&lt;/Text&gt;&#10;      &lt;/Box&gt;&#10;    &lt;/Box&gt;&#10;    &lt;Box style={{ background: '#061F32', padding: '18px 26px', flexDirection: 'row', alignItems: 'center', gap: 14 }}&gt;&#10;      &lt;Box style={{ width: 4, height: 34, background: '#08A6F6' }} /&gt;&#10;      &lt;Text style={{ fontSize: 25, fontWeight: 'bold', color: '#FFFFFF' }}&gt;被替代的从来不是定标准的人，是从来没定过标准的人。&lt;/Text&gt;&#10;    &lt;/Box&gt;&#10;  &lt;/Box&gt;&#10;  &lt;Box style={{ height: 56, flexDirection: 'row', justifyContent: 'space-between', alignItems: 'center' }}&gt;&#10;    &lt;Text style={{ fontSize: 13, color: '#808080' }}&gt;Source: 人效口径引自 WorkBuddy 官方材料 P30 华云中盛案例原文&lt;/Text&gt;&#10;    &lt;Text style={{ fontSize: 13, color: '#808080' }}&gt;13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6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说到这儿，你心里大概有三个问题</a:t>
            </a:r>
            <a:endParaRPr/>
          </a:p>
        </p:txBody>
      </p:sp>
      <p:sp>
        <p:nvSpPr>
          <p:cNvPr id="97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98" name=""/>
          <p:cNvSpPr/>
          <p:nvPr/>
        </p:nvSpPr>
        <p:spPr>
          <a:xfrm rot="0" flipH="0" flipV="0">
            <a:off x="533400" y="1019175"/>
            <a:ext cx="11125200" cy="112395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99" name="" descr="{&quot;isTemplate&quot;:true,&quot;type&quot;:&quot;text&quot;}"/>
          <p:cNvSpPr txBox="1"/>
          <p:nvPr/>
        </p:nvSpPr>
        <p:spPr>
          <a:xfrm rot="0" flipH="0" flipV="0">
            <a:off x="723900" y="1209675"/>
            <a:ext cx="3219450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我部门指标完不成，这能帮上什么？</a:t>
            </a:r>
            <a:endParaRPr/>
          </a:p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4133850" y="1209675"/>
            <a:ext cx="733425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它替你盯住那些「靠人记、靠人盯、一忙就断」的环节。多数指标不是干不出来，是中间断过没人发现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等发现时已经来不及了。</a:t>
            </a:r>
            <a:endParaRPr/>
          </a:p>
        </p:txBody>
      </p:sp>
      <p:sp>
        <p:nvSpPr>
          <p:cNvPr id="101" name=""/>
          <p:cNvSpPr/>
          <p:nvPr/>
        </p:nvSpPr>
        <p:spPr>
          <a:xfrm rot="0" flipH="0" flipV="0">
            <a:off x="533400" y="2238375"/>
            <a:ext cx="11125200" cy="1104900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02" name="" descr="{&quot;isTemplate&quot;:true,&quot;type&quot;:&quot;text&quot;}"/>
          <p:cNvSpPr txBox="1"/>
          <p:nvPr/>
        </p:nvSpPr>
        <p:spPr>
          <a:xfrm rot="0" flipH="0" flipV="0">
            <a:off x="723900" y="2428875"/>
            <a:ext cx="3219450" cy="3714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我的人怎么安排？会不会少人？</a:t>
            </a:r>
            <a:endParaRPr/>
          </a:p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4133850" y="2428875"/>
            <a:ext cx="7334250" cy="7239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华云中盛巡检从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9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人降到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1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人，官方材料里写的是：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人员规模未减少，但不再经常干到凌晨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。它先接的是没人愿意干的重复活，不是你最得力的那几个。</a:t>
            </a:r>
            <a:endParaRPr/>
          </a:p>
        </p:txBody>
      </p:sp>
      <p:sp>
        <p:nvSpPr>
          <p:cNvPr id="104" name=""/>
          <p:cNvSpPr/>
          <p:nvPr/>
        </p:nvSpPr>
        <p:spPr>
          <a:xfrm rot="0" flipH="0" flipV="0">
            <a:off x="533400" y="3438525"/>
            <a:ext cx="11125200" cy="7524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05" name="" descr="{&quot;isTemplate&quot;:true,&quot;type&quot;:&quot;text&quot;}"/>
          <p:cNvSpPr txBox="1"/>
          <p:nvPr/>
        </p:nvSpPr>
        <p:spPr>
          <a:xfrm rot="0" flipH="0" flipV="0">
            <a:off x="723900" y="3629025"/>
            <a:ext cx="3219450" cy="371475"/>
          </a:xfrm>
          <a:prstGeom prst="rect"/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我会不会被替代？</a:t>
            </a:r>
            <a:endParaRPr/>
          </a:p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4133850" y="3629025"/>
            <a:ext cx="7334250" cy="36195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你在这件事里的位置是「定标准的人」——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执行可以被替代，定标准不能。</a:t>
            </a:r>
            <a:endParaRPr/>
          </a:p>
        </p:txBody>
      </p:sp>
      <p:sp>
        <p:nvSpPr>
          <p:cNvPr id="107" name=""/>
          <p:cNvSpPr/>
          <p:nvPr/>
        </p:nvSpPr>
        <p:spPr>
          <a:xfrm rot="0" flipH="0" flipV="0">
            <a:off x="533400" y="4286250"/>
            <a:ext cx="11125200" cy="66675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08" name=""/>
          <p:cNvSpPr/>
          <p:nvPr/>
        </p:nvSpPr>
        <p:spPr>
          <a:xfrm rot="0" flipH="0" flipV="0">
            <a:off x="781050" y="4457700"/>
            <a:ext cx="38100" cy="3238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952500" y="4476750"/>
            <a:ext cx="5953125" cy="2857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Arial"/>
                <a:ea typeface="Arial"/>
              </a:rPr>
              <a:t>被替代的从来不是定标准的人，是从来没定过标准的人。</a:t>
            </a:r>
            <a:endParaRPr/>
          </a:p>
        </p:txBody>
      </p:sp>
      <p:sp>
        <p:nvSpPr>
          <p:cNvPr id="110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6861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人效口径引自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P30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华云中盛案例原文</a:t>
            </a:r>
            <a:endParaRPr/>
          </a:p>
        </p:txBody>
      </p:sp>
      <p:sp>
        <p:nvSpPr>
          <p:cNvPr id="111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13 / 18</a:t>
            </a:r>
            <a:endParaRPr/>
          </a:p>
        </p:txBody>
      </p:sp>
    </p:spTree>
  </p:cSld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12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不用一步到位，90 天够了&lt;/Text&gt;&#10;  &lt;/Box&gt;&#10;  &lt;Box style={{ height: 1, background: '#1A1A1A' }} /&gt;&#10;  &lt;Box style={{ flex: 1, flexDirection: 'row', gap: 20, paddingTop: 26, paddingBottom: 16 }}&gt;&#10;    &lt;Box style={{ flex: 1, background: '#F2F4F7', padding: 24, flexDirection: 'column', gap: 12 }}&gt;&#10;      &lt;Text style={{ fontSize: 20, color: '#08A6F6', fontWeight: 'bold', letterSpacing: 2 }}&gt;第 1-30 天&lt;/Text&gt;&#10;      &lt;Text style={{ fontSize: 26, fontWeight: 'bold', color: '#061F32', lineHeight: 1.35 }}&gt;选一件事，让它先跑一版&lt;/Text&gt;&#10;      &lt;Text style={{ fontSize: 20, color: '#44546A', lineHeight: 1.5 }}&gt;就选你部门最耗时、最重复的那件。别选最重要的，选最烦的。&lt;/Text&gt;&#10;      &lt;Box style={{ height: 1, background: '#D3D1C7' }} /&gt;&#10;      &lt;Text style={{ fontSize: 20, color: '#5F5E5A', lineHeight: 1.5 }}&gt;你会看到：它到底能不能接住你这件活。&lt;/Text&gt;&#10;    &lt;/Box&gt;&#10;    &lt;Box style={{ flex: 1, background: '#F2F4F7', padding: 24, flexDirection: 'column', gap: 12 }}&gt;&#10;      &lt;Text style={{ fontSize: 20, color: '#08A6F6', fontWeight: 'bold', letterSpacing: 2 }}&gt;第 31-60 天&lt;/Text&gt;&#10;      &lt;Text style={{ fontSize: 26, fontWeight: 'bold', color: '#061F32', lineHeight: 1.35 }}&gt;把「什么叫干好了」写成一页纸&lt;/Text&gt;&#10;      &lt;Text style={{ fontSize: 20, color: '#44546A', lineHeight: 1.5 }}&gt;三到五条就够。写不出来的那部分，就是以前全靠人拍的地方。&lt;/Text&gt;&#10;      &lt;Box style={{ height: 1, background: '#D3D1C7' }} /&gt;&#10;      &lt;Text style={{ fontSize: 20, color: '#5F5E5A', lineHeight: 1.5 }}&gt;你会看到：部门口径第一次真正统一。&lt;/Text&gt;&#10;    &lt;/Box&gt;&#10;    &lt;Box style={{ flex: 1, background: '#061F32', padding: 24, flexDirection: 'column', gap: 12 }}&gt;&#10;      &lt;Text style={{ fontSize: 20, color: '#08A6F6', fontWeight: 'bold', letterSpacing: 2 }}&gt;第 61-90 天&lt;/Text&gt;&#10;      &lt;Text style={{ fontSize: 26, fontWeight: 'bold', color: '#FFFFFF', lineHeight: 1.35 }}&gt;跑通一次，存成部门的&lt;/Text&gt;&#10;      &lt;Text style={{ fontSize: 20, color: '#C8D0D8', lineHeight: 1.5 }}&gt;存下来的不是操作手册，是别人打开就能照着做的一套干法。&lt;/Text&gt;&#10;      &lt;Box style={{ height: 1, background: '#2C4A63' }} /&gt;&#10;      &lt;Text style={{ fontSize: 20, color: '#99BDED', lineHeight: 1.5 }}&gt;你会看到：新人照着就能做，不用再带半年。&lt;/Text&gt;&#10;    &lt;/Box&gt;&#10;  &lt;/Box&gt;&#10;  &lt;Box style={{ background: '#E6F4FD', padding: '16px 26px', flexDirection: 'row', alignItems: 'center', gap: 14, marginBottom: 8 }}&gt;&#10;    &lt;Box style={{ width: 4, height: 30, background: '#08A6F6' }} /&gt;&#10;    &lt;Text style={{ fontSize: 23, fontWeight: 'bold', color: '#061F32' }}&gt;90 天后你手上会多一样东西：一套属于你部门的干法 —— 而不是又一个软件。&lt;/Text&gt;&#10;  &lt;/Box&gt;&#10;  &lt;Box style={{ height: 56, flexDirection: 'row', justifyContent: 'space-between', alignItems: 'center' }}&gt;&#10;    &lt;Text style={{ fontSize: 13, color: '#808080' }}&gt;落地节奏参考 WorkBuddy 官方材料 P16 灰度上岗机制&lt;/Text&gt;&#10;    &lt;Text style={{ fontSize: 13, color: '#808080' }}&gt;14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不用一步到位，</a:t>
            </a:r>
            <a:r>
              <a:rPr lang="en-US" sz="2550" b="1">
                <a:solidFill>
                  <a:srgbClr val="061F32"/>
                </a:solidFill>
                <a:latin typeface="Arial"/>
                <a:ea typeface="Arial"/>
              </a:rPr>
              <a:t>90 </a:t>
            </a: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天够了</a:t>
            </a:r>
            <a:endParaRPr/>
          </a:p>
        </p:txBody>
      </p:sp>
      <p:sp>
        <p:nvSpPr>
          <p:cNvPr id="115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16" name=""/>
          <p:cNvSpPr/>
          <p:nvPr/>
        </p:nvSpPr>
        <p:spPr>
          <a:xfrm rot="0" flipH="0" flipV="0">
            <a:off x="533400" y="1095375"/>
            <a:ext cx="3581400" cy="44100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762000" y="132397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第</a:t>
            </a: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 1-30 </a:t>
            </a: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天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762000" y="1666875"/>
            <a:ext cx="3124200" cy="4095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选一件事，让它先跑一版</a:t>
            </a:r>
            <a:endParaRPr/>
          </a:p>
        </p:txBody>
      </p:sp>
      <p:sp>
        <p:nvSpPr>
          <p:cNvPr id="119" name="" descr="{&quot;isTemplate&quot;:true,&quot;type&quot;:&quot;text&quot;}"/>
          <p:cNvSpPr txBox="1"/>
          <p:nvPr/>
        </p:nvSpPr>
        <p:spPr>
          <a:xfrm rot="0" flipH="0" flipV="0">
            <a:off x="762000" y="2190750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就选你部门最耗时、最重复的那件。别选最重要的，选最烦的。</a:t>
            </a:r>
            <a:endParaRPr/>
          </a:p>
        </p:txBody>
      </p:sp>
      <p:sp>
        <p:nvSpPr>
          <p:cNvPr id="120" name=""/>
          <p:cNvSpPr/>
          <p:nvPr/>
        </p:nvSpPr>
        <p:spPr>
          <a:xfrm rot="0" flipH="0" flipV="0">
            <a:off x="762000" y="2990850"/>
            <a:ext cx="3124200" cy="9525"/>
          </a:xfrm>
          <a:prstGeom prst="rect">
            <a:avLst/>
          </a:prstGeom>
          <a:solidFill>
            <a:srgbClr val="D3D1C7"/>
          </a:solidFill>
          <a:ln/>
        </p:spPr>
        <p:txBody>
          <a:bodyPr/>
          <a:p/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762000" y="3114675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5F5E5A"/>
                </a:solidFill>
                <a:latin typeface="Arial"/>
                <a:ea typeface="Arial"/>
              </a:rPr>
              <a:t>你会看到：它到底能不能接住你这件活。</a:t>
            </a:r>
            <a:endParaRPr/>
          </a:p>
        </p:txBody>
      </p:sp>
      <p:sp>
        <p:nvSpPr>
          <p:cNvPr id="122" name=""/>
          <p:cNvSpPr/>
          <p:nvPr/>
        </p:nvSpPr>
        <p:spPr>
          <a:xfrm rot="0" flipH="0" flipV="0">
            <a:off x="4305300" y="1095375"/>
            <a:ext cx="3581400" cy="44100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4533900" y="132397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第</a:t>
            </a: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 31-60 </a:t>
            </a: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天</a:t>
            </a:r>
            <a:endParaRPr/>
          </a:p>
        </p:txBody>
      </p:sp>
      <p:sp>
        <p:nvSpPr>
          <p:cNvPr id="124" name="" descr="{&quot;isTemplate&quot;:true,&quot;type&quot;:&quot;text&quot;}"/>
          <p:cNvSpPr txBox="1"/>
          <p:nvPr/>
        </p:nvSpPr>
        <p:spPr>
          <a:xfrm rot="0" flipH="0" flipV="0">
            <a:off x="4533900" y="1666875"/>
            <a:ext cx="3124200" cy="80962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把「什么叫干好了」写成一页纸</a:t>
            </a:r>
            <a:endParaRPr/>
          </a:p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4533900" y="2590800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三到五条就够。写不出来的那部分，就是以前全靠人拍的地方。</a:t>
            </a:r>
            <a:endParaRPr/>
          </a:p>
        </p:txBody>
      </p:sp>
      <p:sp>
        <p:nvSpPr>
          <p:cNvPr id="126" name=""/>
          <p:cNvSpPr/>
          <p:nvPr/>
        </p:nvSpPr>
        <p:spPr>
          <a:xfrm rot="0" flipH="0" flipV="0">
            <a:off x="4533900" y="3390900"/>
            <a:ext cx="3124200" cy="9525"/>
          </a:xfrm>
          <a:prstGeom prst="rect">
            <a:avLst/>
          </a:prstGeom>
          <a:solidFill>
            <a:srgbClr val="D3D1C7"/>
          </a:solidFill>
          <a:ln/>
        </p:spPr>
        <p:txBody>
          <a:bodyPr/>
          <a:p/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4533900" y="3514725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5F5E5A"/>
                </a:solidFill>
                <a:latin typeface="Arial"/>
                <a:ea typeface="Arial"/>
              </a:rPr>
              <a:t>你会看到：部门口径第一次真正统一。</a:t>
            </a:r>
            <a:endParaRPr/>
          </a:p>
        </p:txBody>
      </p:sp>
      <p:sp>
        <p:nvSpPr>
          <p:cNvPr id="128" name=""/>
          <p:cNvSpPr/>
          <p:nvPr/>
        </p:nvSpPr>
        <p:spPr>
          <a:xfrm rot="0" flipH="0" flipV="0">
            <a:off x="8077200" y="1095375"/>
            <a:ext cx="3581400" cy="441007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29" name="" descr="{&quot;isTemplate&quot;:true,&quot;type&quot;:&quot;text&quot;}"/>
          <p:cNvSpPr txBox="1"/>
          <p:nvPr/>
        </p:nvSpPr>
        <p:spPr>
          <a:xfrm rot="0" flipH="0" flipV="0">
            <a:off x="8305800" y="1323975"/>
            <a:ext cx="3124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第</a:t>
            </a:r>
            <a:r>
              <a:rPr lang="en-US" sz="1500" b="1" spc="150">
                <a:solidFill>
                  <a:srgbClr val="08A6F6"/>
                </a:solidFill>
                <a:latin typeface="Arial"/>
                <a:ea typeface="Arial"/>
              </a:rPr>
              <a:t> 61-90 </a:t>
            </a:r>
            <a:r>
              <a:rPr lang="zh-CN" sz="1500" b="1" spc="150">
                <a:solidFill>
                  <a:srgbClr val="08A6F6"/>
                </a:solidFill>
                <a:latin typeface="Arial"/>
                <a:ea typeface="Arial"/>
              </a:rPr>
              <a:t>天</a:t>
            </a:r>
            <a:endParaRPr/>
          </a:p>
        </p:txBody>
      </p:sp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8305800" y="1666875"/>
            <a:ext cx="3124200" cy="4095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跑通一次，存成部门的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8305800" y="2190750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存下来的不是操作手册，是别人打开就能照着做的一套干法。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8305800" y="2990850"/>
            <a:ext cx="3124200" cy="9525"/>
          </a:xfrm>
          <a:prstGeom prst="rect">
            <a:avLst/>
          </a:prstGeom>
          <a:solidFill>
            <a:srgbClr val="2C4A63"/>
          </a:soli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8305800" y="3114675"/>
            <a:ext cx="3124200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99BDED"/>
                </a:solidFill>
                <a:latin typeface="Arial"/>
                <a:ea typeface="Arial"/>
              </a:rPr>
              <a:t>你会看到：新人照着就能做，不用再带半年。</a:t>
            </a:r>
            <a:endParaRPr/>
          </a:p>
        </p:txBody>
      </p:sp>
      <p:sp>
        <p:nvSpPr>
          <p:cNvPr id="134" name=""/>
          <p:cNvSpPr/>
          <p:nvPr/>
        </p:nvSpPr>
        <p:spPr>
          <a:xfrm rot="0" flipH="0" flipV="0">
            <a:off x="533400" y="5657850"/>
            <a:ext cx="11125200" cy="59055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135" name=""/>
          <p:cNvSpPr/>
          <p:nvPr/>
        </p:nvSpPr>
        <p:spPr>
          <a:xfrm rot="0" flipH="0" flipV="0">
            <a:off x="781050" y="5810250"/>
            <a:ext cx="38100" cy="2857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952500" y="5819775"/>
            <a:ext cx="7658100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90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天后你手上会多一样东西：一套属于你部门的干法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——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而不是又一个软件。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298132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落地节奏参考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P16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灰度上岗机制</a:t>
            </a:r>
            <a:endParaRPr/>
          </a:p>
        </p:txBody>
      </p:sp>
      <p:sp>
        <p:nvSpPr>
          <p:cNvPr id="138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14 / 18</a:t>
            </a:r>
            <a:endParaRPr/>
          </a:p>
        </p:txBody>
      </p:sp>
    </p:spTree>
  </p:cSld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39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不用等方案，下周一就能开始&lt;/Text&gt;&#10;  &lt;/Box&gt;&#10;  &lt;Box style={{ height: 1, background: '#1A1A1A' }} /&gt;&#10;  &lt;Box style={{ flex: 1, flexDirection: 'column', gap: 16, paddingTop: 24, paddingBottom: 14 }}&gt;&#10;    &lt;Box style={{ flexDirection: 'row', gap: 18, alignItems: 'center', background: '#F2F4F7', padding: 20 }}&gt;&#10;      &lt;Box style={{ width: 64, height: 64, background: '#061F32', alignItems: 'center', justifyContent: 'center' }}&gt;&#10;        &lt;Text style={{ fontSize: 30, fontWeight: 'bold', color: '#08A6F6' }}&gt;01&lt;/Text&gt;&#10;      &lt;/Box&gt;&#10;      &lt;Box style={{ flex: 1, flexDirection: 'column', gap: 4 }}&gt;&#10;        &lt;Text style={{ fontSize: 26, fontWeight: 'bold', color: '#061F32' }}&gt;挑一件活&lt;/Text&gt;&#10;        &lt;Text style={{ fontSize: 21, color: '#44546A', lineHeight: 1.45 }}&gt;你部门最耗时、最重复的那件 —— 周报、汇总、台账、对账，任选一件，就一件。&lt;/Text&gt;&#10;      &lt;/Box&gt;&#10;    &lt;/Box&gt;&#10;    &lt;Box style={{ flexDirection: 'row', gap: 18, alignItems: 'center', background: '#F2F4F7', padding: 20 }}&gt;&#10;      &lt;Box style={{ width: 64, height: 64, background: '#061F32', alignItems: 'center', justifyContent: 'center' }}&gt;&#10;        &lt;Text style={{ fontSize: 30, fontWeight: 'bold', color: '#08A6F6' }}&gt;02&lt;/Text&gt;&#10;      &lt;/Box&gt;&#10;      &lt;Box style={{ flex: 1, flexDirection: 'column', gap: 4 }}&gt;&#10;        &lt;Text style={{ fontSize: 26, fontWeight: 'bold', color: '#061F32' }}&gt;写一页纸&lt;/Text&gt;&#10;        &lt;Text style={{ fontSize: 21, color: '#44546A', lineHeight: 1.45 }}&gt;把「什么叫干好了」写下来，三到五条。写不出来？那正是你部门现在最乱的地方。&lt;/Text&gt;&#10;      &lt;/Box&gt;&#10;    &lt;/Box&gt;&#10;    &lt;Box style={{ flexDirection: 'row', gap: 18, alignItems: 'center', background: '#F2F4F7', padding: 20 }}&gt;&#10;      &lt;Box style={{ width: 64, height: 64, background: '#061F32', alignItems: 'center', justifyContent: 'center' }}&gt;&#10;        &lt;Text style={{ fontSize: 30, fontWeight: 'bold', color: '#08A6F6' }}&gt;03&lt;/Text&gt;&#10;      &lt;/Box&gt;&#10;      &lt;Box style={{ flex: 1, flexDirection: 'column', gap: 4 }}&gt;&#10;        &lt;Text style={{ fontSize: 26, fontWeight: 'bold', color: '#061F32' }}&gt;带一个人&lt;/Text&gt;&#10;        &lt;Text style={{ fontSize: 21, color: '#44546A', lineHeight: 1.45 }}&gt;挑一个业务骨干，绕开 IT 流程，你们俩自己先搭一个试试 —— 不用报备，不用立项。&lt;/Text&gt;&#10;      &lt;/Box&gt;&#10;    &lt;/Box&gt;&#10;    &lt;Box style={{ background: '#E6F4FD', padding: '14px 24px', flexDirection: 'row', alignItems: 'center', gap: 14 }}&gt;&#10;      &lt;Box style={{ width: 4, height: 28, background: '#08A6F6' }} /&gt;&#10;      &lt;Text style={{ fontSize: 22, fontWeight: 'bold', color: '#061F32' }}&gt;这三件事，不需要预算、不需要审批、不需要等任何人。&lt;/Text&gt;&#10;    &lt;/Box&gt;&#10;    &lt;Box style={{ flexDirection: 'row', alignItems: 'center', gap: 10 }}&gt;&#10;      &lt;Text style={{ fontSize: 19, color: '#8A8A8A', fontStyle: 'italic' }}&gt;「业务人员自建工具无需跨团队协调，近期同类工具半天即可部署上线。」&lt;/Text&gt;&#10;      &lt;Text style={{ fontSize: 18, color: '#8A8A8A' }}&gt;—— 青岛积成电子&lt;/Text&gt;&#10;    &lt;/Box&gt;&#10;  &lt;/Box&gt;&#10;  &lt;Box style={{ height: 56, flexDirection: 'row', justifyContent: 'space-between', alignItems: 'center' }}&gt;&#10;    &lt;Text style={{ fontSize: 13, color: '#808080' }}&gt;Source: 引自 WorkBuddy 官方材料 P29 积成电子案例原文&lt;/Text&gt;&#10;    &lt;Text style={{ fontSize: 13, color: '#808080' }}&gt;15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不用等方案，下周一就能开始</a:t>
            </a:r>
            <a:endParaRPr/>
          </a:p>
        </p:txBody>
      </p:sp>
      <p:sp>
        <p:nvSpPr>
          <p:cNvPr id="142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43" name=""/>
          <p:cNvSpPr/>
          <p:nvPr/>
        </p:nvSpPr>
        <p:spPr>
          <a:xfrm rot="0" flipH="0" flipV="0">
            <a:off x="533400" y="1076325"/>
            <a:ext cx="11125200" cy="1076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44" name=""/>
          <p:cNvSpPr/>
          <p:nvPr/>
        </p:nvSpPr>
        <p:spPr>
          <a:xfrm rot="0" flipH="0" flipV="0">
            <a:off x="723900" y="1314450"/>
            <a:ext cx="609600" cy="6096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45" name="" descr="{&quot;isTemplate&quot;:true,&quot;type&quot;:&quot;text&quot;}"/>
          <p:cNvSpPr txBox="1"/>
          <p:nvPr/>
        </p:nvSpPr>
        <p:spPr>
          <a:xfrm rot="0" flipH="0" flipV="0">
            <a:off x="866775" y="1447800"/>
            <a:ext cx="3238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01</a:t>
            </a:r>
            <a:endParaRPr/>
          </a:p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1504950" y="1266825"/>
            <a:ext cx="99631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挑一件活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1504950" y="1609725"/>
            <a:ext cx="99631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你部门最耗时、最重复的那件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周报、汇总、台账、对账，任选一件，就一件。</a:t>
            </a:r>
            <a:endParaRPr/>
          </a:p>
        </p:txBody>
      </p:sp>
      <p:sp>
        <p:nvSpPr>
          <p:cNvPr id="148" name=""/>
          <p:cNvSpPr/>
          <p:nvPr/>
        </p:nvSpPr>
        <p:spPr>
          <a:xfrm rot="0" flipH="0" flipV="0">
            <a:off x="533400" y="2305050"/>
            <a:ext cx="11125200" cy="1076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49" name=""/>
          <p:cNvSpPr/>
          <p:nvPr/>
        </p:nvSpPr>
        <p:spPr>
          <a:xfrm rot="0" flipH="0" flipV="0">
            <a:off x="723900" y="2543175"/>
            <a:ext cx="609600" cy="6096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50" name="" descr="{&quot;isTemplate&quot;:true,&quot;type&quot;:&quot;text&quot;}"/>
          <p:cNvSpPr txBox="1"/>
          <p:nvPr/>
        </p:nvSpPr>
        <p:spPr>
          <a:xfrm rot="0" flipH="0" flipV="0">
            <a:off x="866775" y="2676525"/>
            <a:ext cx="3238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02</a:t>
            </a:r>
            <a:endParaRPr/>
          </a:p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1504950" y="2495550"/>
            <a:ext cx="99631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写一页纸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1504950" y="2838450"/>
            <a:ext cx="99631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把「什么叫干好了」写下来，三到五条。写不出来？那正是你部门现在最乱的地方。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533400" y="3533775"/>
            <a:ext cx="11125200" cy="10763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54" name=""/>
          <p:cNvSpPr/>
          <p:nvPr/>
        </p:nvSpPr>
        <p:spPr>
          <a:xfrm rot="0" flipH="0" flipV="0">
            <a:off x="723900" y="3771900"/>
            <a:ext cx="609600" cy="6096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866775" y="3905250"/>
            <a:ext cx="32385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08A6F6"/>
                </a:solidFill>
                <a:latin typeface="Arial"/>
                <a:ea typeface="Arial"/>
              </a:rPr>
              <a:t>03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1504950" y="3724275"/>
            <a:ext cx="996315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61F32"/>
                </a:solidFill>
                <a:latin typeface="Arial"/>
                <a:ea typeface="Arial"/>
              </a:rPr>
              <a:t>带一个人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1504950" y="4067175"/>
            <a:ext cx="9963150" cy="352425"/>
          </a:xfrm>
          <a:prstGeom prst="rect"/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挑一个业务骨干，绕开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IT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流程，你们俩自己先搭一个试试</a:t>
            </a:r>
            <a:r>
              <a:rPr lang="en-US" sz="1575">
                <a:solidFill>
                  <a:srgbClr val="44546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不用报备，不用立项。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533400" y="4762500"/>
            <a:ext cx="11125200" cy="53340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159" name=""/>
          <p:cNvSpPr/>
          <p:nvPr/>
        </p:nvSpPr>
        <p:spPr>
          <a:xfrm rot="0" flipH="0" flipV="0">
            <a:off x="762000" y="4895850"/>
            <a:ext cx="38100" cy="2667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933450" y="4905375"/>
            <a:ext cx="52387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61F32"/>
                </a:solidFill>
                <a:latin typeface="Arial"/>
                <a:ea typeface="Arial"/>
              </a:rPr>
              <a:t>这三件事，不需要预算、不需要审批、不需要等任何人。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533400" y="5448300"/>
            <a:ext cx="5972175" cy="2190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i="1">
                <a:solidFill>
                  <a:srgbClr val="8A8A8A"/>
                </a:solidFill>
                <a:latin typeface="Arial"/>
                <a:ea typeface="Arial"/>
              </a:rPr>
              <a:t>「业务人员自建工具无需跨团队协调，近期同类工具半天即可部署上线。」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6600825" y="5457825"/>
            <a:ext cx="1428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8A8A8A"/>
                </a:solidFill>
                <a:latin typeface="Arial"/>
                <a:ea typeface="Arial"/>
              </a:rPr>
              <a:t>—— </a:t>
            </a:r>
            <a:r>
              <a:rPr lang="zh-CN" sz="1350">
                <a:solidFill>
                  <a:srgbClr val="8A8A8A"/>
                </a:solidFill>
                <a:latin typeface="Arial"/>
                <a:ea typeface="Arial"/>
              </a:rPr>
              <a:t>青岛积成电子</a:t>
            </a:r>
            <a:endParaRPr/>
          </a:p>
        </p:txBody>
      </p:sp>
      <p:sp>
        <p:nvSpPr>
          <p:cNvPr id="163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190875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引自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P29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积成电子案例原文</a:t>
            </a:r>
            <a:endParaRPr/>
          </a:p>
        </p:txBody>
      </p:sp>
      <p:sp>
        <p:nvSpPr>
          <p:cNvPr id="164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15 / 18</a:t>
            </a:r>
            <a:endParaRPr/>
          </a:p>
        </p:txBody>
      </p:sp>
    </p:spTree>
  </p:cSld>
</p:sld>
</file>

<file path=ppt/slides/slide16.xml><?xml version="1.0" encoding="utf-8"?>
<p:sld xmlns:p="http://schemas.openxmlformats.org/presentationml/2006/main" xmlns:a="http://schemas.openxmlformats.org/drawingml/2006/main">
  <p:cSld>
    <p:spTree>
      <p:nvGrpSpPr>
        <p:cNvPr id="165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你不用一个人摸索&lt;/Text&gt;&#10;  &lt;/Box&gt;&#10;  &lt;Box style={{ height: 1, background: '#1A1A1A' }} /&gt;&#10;  &lt;Box style={{ flex: 1, flexDirection: 'row', gap: 20, paddingTop: 26, paddingBottom: 16 }}&gt;&#10;    &lt;Box style={{ flex: 1, flexDirection: 'column', gap: 12 }}&gt;&#10;      &lt;Box style={{ background: '#061F32', padding: '14px 20px' }}&gt;&#10;        &lt;Text style={{ fontSize: 26, fontWeight: 'bold', color: '#FFFFFF' }}&gt;陪跑&lt;/Text&gt;&#10;      &lt;/Box&gt;&#10;      &lt;Box style={{ background: '#F2F4F7', padding: 22, flexDirection: 'column', gap: 10, flex: 1 }}&gt;&#10;        &lt;Text style={{ fontSize: 21, color: '#44546A', lineHeight: 1.5 }}&gt;不是上门讲两天课就走。是业务骨干和平台专家坐在一起，把你那个场景拆开、把知识库建起来。&lt;/Text&gt;&#10;      &lt;/Box&gt;&#10;    &lt;/Box&gt;&#10;    &lt;Box style={{ flex: 1, flexDirection: 'column', gap: 12 }}&gt;&#10;      &lt;Box style={{ background: '#061F32', padding: '14px 20px' }}&gt;&#10;        &lt;Text style={{ fontSize: 26, fontWeight: 'bold', color: '#FFFFFF' }}&gt;上手&lt;/Text&gt;&#10;      &lt;/Box&gt;&#10;      &lt;Box style={{ background: '#F2F4F7', padding: 22, flexDirection: 'column', gap: 10, flex: 1 }}&gt;&#10;        &lt;Text style={{ fontSize: 21, color: '#44546A', lineHeight: 1.5 }}&gt;从选场景，到跑通第一个，我们的人一直在。跑不通就换场景，不硬上、不交白卷。&lt;/Text&gt;&#10;      &lt;/Box&gt;&#10;    &lt;/Box&gt;&#10;    &lt;Box style={{ flex: 1, flexDirection: 'column', gap: 12 }}&gt;&#10;      &lt;Box style={{ background: '#061F32', padding: '14px 20px' }}&gt;&#10;        &lt;Text style={{ fontSize: 26, fontWeight: 'bold', color: '#FFFFFF' }}&gt;沉淀&lt;/Text&gt;&#10;      &lt;/Box&gt;&#10;      &lt;Box style={{ background: '#F2F4F7', padding: 22, flexDirection: 'column', gap: 10, flex: 1 }}&gt;&#10;        &lt;Text style={{ fontSize: 21, color: '#44546A', lineHeight: 1.5 }}&gt;做一次存一次。项目结束留下来的不是一份结业报告，是你部门能一直用的资产。&lt;/Text&gt;&#10;      &lt;/Box&gt;&#10;    &lt;/Box&gt;&#10;  &lt;/Box&gt;&#10;  &lt;Box style={{ background: '#E6F4FD', padding: '16px 26px', flexDirection: 'row', alignItems: 'center', gap: 14, marginBottom: 8 }}&gt;&#10;    &lt;Box style={{ width: 4, height: 30, background: '#08A6F6' }} /&gt;&#10;    &lt;Text style={{ fontSize: 23, fontWeight: 'bold', color: '#061F32' }}&gt;我们不做「乙方教甲方」。是坐在一起，把 AI 长进你的流程里。&lt;/Text&gt;&#10;  &lt;/Box&gt;&#10;  &lt;Box style={{ height: 56, flexDirection: 'row', justifyContent: 'space-between', alignItems: 'center' }}&gt;&#10;    &lt;Text style={{ fontSize: 13, color: '#808080' }}&gt;服务模式参考长安汽车「AI 火箭班」联合共创机制（FDE 前沿部署工程师模式）&lt;/Text&gt;&#10;    &lt;Text style={{ fontSize: 13, color: '#808080' }}&gt;16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你不用一个人摸索</a:t>
            </a:r>
            <a:endParaRPr/>
          </a:p>
        </p:txBody>
      </p:sp>
      <p:sp>
        <p:nvSpPr>
          <p:cNvPr id="168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69" name=""/>
          <p:cNvSpPr/>
          <p:nvPr/>
        </p:nvSpPr>
        <p:spPr>
          <a:xfrm rot="0" flipH="0" flipV="0">
            <a:off x="533400" y="1095375"/>
            <a:ext cx="3581400" cy="5715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723900" y="1228725"/>
            <a:ext cx="32004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陪跑</a:t>
            </a:r>
            <a:endParaRPr/>
          </a:p>
        </p:txBody>
      </p:sp>
      <p:sp>
        <p:nvSpPr>
          <p:cNvPr id="171" name=""/>
          <p:cNvSpPr/>
          <p:nvPr/>
        </p:nvSpPr>
        <p:spPr>
          <a:xfrm rot="0" flipH="0" flipV="0">
            <a:off x="533400" y="1781175"/>
            <a:ext cx="3581400" cy="37242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742950" y="1990725"/>
            <a:ext cx="3162300" cy="1085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不是上门讲两天课就走。是业务骨干和平台专家坐在一起，把你那个场景拆开、把知识库建起来。</a:t>
            </a:r>
            <a:endParaRPr/>
          </a:p>
        </p:txBody>
      </p:sp>
      <p:sp>
        <p:nvSpPr>
          <p:cNvPr id="173" name=""/>
          <p:cNvSpPr/>
          <p:nvPr/>
        </p:nvSpPr>
        <p:spPr>
          <a:xfrm rot="0" flipH="0" flipV="0">
            <a:off x="4305300" y="1095375"/>
            <a:ext cx="3581400" cy="5715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74" name="" descr="{&quot;isTemplate&quot;:true,&quot;type&quot;:&quot;text&quot;}"/>
          <p:cNvSpPr txBox="1"/>
          <p:nvPr/>
        </p:nvSpPr>
        <p:spPr>
          <a:xfrm rot="0" flipH="0" flipV="0">
            <a:off x="4495800" y="1228725"/>
            <a:ext cx="32004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上手</a:t>
            </a:r>
            <a:endParaRPr/>
          </a:p>
        </p:txBody>
      </p:sp>
      <p:sp>
        <p:nvSpPr>
          <p:cNvPr id="175" name=""/>
          <p:cNvSpPr/>
          <p:nvPr/>
        </p:nvSpPr>
        <p:spPr>
          <a:xfrm rot="0" flipH="0" flipV="0">
            <a:off x="4305300" y="1781175"/>
            <a:ext cx="3581400" cy="37242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4514850" y="1990725"/>
            <a:ext cx="3162300" cy="1085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从选场景，到跑通第一个，我们的人一直在。跑不通就换场景，不硬上、不交白卷。</a:t>
            </a:r>
            <a:endParaRPr/>
          </a:p>
        </p:txBody>
      </p:sp>
      <p:sp>
        <p:nvSpPr>
          <p:cNvPr id="177" name=""/>
          <p:cNvSpPr/>
          <p:nvPr/>
        </p:nvSpPr>
        <p:spPr>
          <a:xfrm rot="0" flipH="0" flipV="0">
            <a:off x="8077200" y="1095375"/>
            <a:ext cx="3581400" cy="5715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8267700" y="1228725"/>
            <a:ext cx="32004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Arial"/>
                <a:ea typeface="Arial"/>
              </a:rPr>
              <a:t>沉淀</a:t>
            </a:r>
            <a:endParaRPr/>
          </a:p>
        </p:txBody>
      </p:sp>
      <p:sp>
        <p:nvSpPr>
          <p:cNvPr id="179" name=""/>
          <p:cNvSpPr/>
          <p:nvPr/>
        </p:nvSpPr>
        <p:spPr>
          <a:xfrm rot="0" flipH="0" flipV="0">
            <a:off x="8077200" y="1781175"/>
            <a:ext cx="3581400" cy="372427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8286750" y="1990725"/>
            <a:ext cx="3162300" cy="10858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75">
                <a:solidFill>
                  <a:srgbClr val="44546A"/>
                </a:solidFill>
                <a:latin typeface="Arial"/>
                <a:ea typeface="Arial"/>
              </a:rPr>
              <a:t>做一次存一次。项目结束留下来的不是一份结业报告，是你部门能一直用的资产。</a:t>
            </a:r>
            <a:endParaRPr/>
          </a:p>
        </p:txBody>
      </p:sp>
      <p:sp>
        <p:nvSpPr>
          <p:cNvPr id="181" name=""/>
          <p:cNvSpPr/>
          <p:nvPr/>
        </p:nvSpPr>
        <p:spPr>
          <a:xfrm rot="0" flipH="0" flipV="0">
            <a:off x="533400" y="5657850"/>
            <a:ext cx="11125200" cy="590550"/>
          </a:xfrm>
          <a:prstGeom prst="rect">
            <a:avLst/>
          </a:prstGeom>
          <a:solidFill>
            <a:srgbClr val="E6F4FD"/>
          </a:solidFill>
          <a:ln/>
        </p:spPr>
        <p:txBody>
          <a:bodyPr/>
          <a:p/>
        </p:txBody>
      </p:sp>
      <p:sp>
        <p:nvSpPr>
          <p:cNvPr id="182" name=""/>
          <p:cNvSpPr/>
          <p:nvPr/>
        </p:nvSpPr>
        <p:spPr>
          <a:xfrm rot="0" flipH="0" flipV="0">
            <a:off x="781050" y="5810250"/>
            <a:ext cx="38100" cy="2857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952500" y="5819775"/>
            <a:ext cx="6257925" cy="2667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我们不做「乙方教甲方」。是坐在一起，把</a:t>
            </a:r>
            <a:r>
              <a:rPr lang="en-US" sz="1725" b="1">
                <a:solidFill>
                  <a:srgbClr val="061F32"/>
                </a:solidFill>
                <a:latin typeface="Arial"/>
                <a:ea typeface="Arial"/>
              </a:rPr>
              <a:t> AI </a:t>
            </a:r>
            <a:r>
              <a:rPr lang="zh-CN" sz="1725" b="1">
                <a:solidFill>
                  <a:srgbClr val="061F32"/>
                </a:solidFill>
                <a:latin typeface="Arial"/>
                <a:ea typeface="Arial"/>
              </a:rPr>
              <a:t>长进你的流程里。</a:t>
            </a:r>
            <a:endParaRPr/>
          </a:p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44005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服务模式参考长安汽车「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AI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火箭班」联合共创机制（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FDE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前沿部署工程师模式）</a:t>
            </a:r>
            <a:endParaRPr/>
          </a:p>
        </p:txBody>
      </p:sp>
      <p:sp>
        <p:nvSpPr>
          <p:cNvPr id="185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16 / 18</a:t>
            </a:r>
            <a:endParaRPr/>
          </a:p>
        </p:txBody>
      </p:sp>
    </p:spTree>
  </p:cSld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86" name="" descr="&lt;Slide style={{ width: 1280, height: 720, background: '#FFFFFF', flexDirection: 'column', padding: '0 56px', fontFamily: 'Arial, &quot;Microsoft YaHei&quot;, sans-serif' }}&gt;&#10;  &lt;Box style={{ height: 88, paddingTop: 44 }}&gt;&#10;    &lt;Text style={{ fontSize: 34, fontWeight: 'bold', color: '#061F32' }}&gt;安全这件事，一句话讲完&lt;/Text&gt;&#10;  &lt;/Box&gt;&#10;  &lt;Box style={{ height: 1, background: '#1A1A1A' }} /&gt;&#10;  &lt;Box style={{ flex: 1, flexDirection: 'column', paddingTop: 26, paddingBottom: 16, gap: 18 }}&gt;&#10;    &lt;Box style={{ flexDirection: 'row', gap: 18 }}&gt;&#10;      &lt;Box style={{ flex: 1, background: '#F2F4F7', padding: 24, flexDirection: 'column', gap: 8 }}&gt;&#10;        &lt;Text style={{ fontSize: 24, fontWeight: 'bold', color: '#061F32' }}&gt;权限跟着身份走&lt;/Text&gt;&#10;        &lt;Text style={{ fontSize: 20, color: '#44546A', lineHeight: 1.5 }}&gt;基于身份与业务授权限定执行边界。人看不到的，它也读不到。&lt;/Text&gt;&#10;      &lt;/Box&gt;&#10;      &lt;Box style={{ flex: 1, background: '#F2F4F7', padding: 24, flexDirection: 'column', gap: 8 }}&gt;&#10;        &lt;Text style={{ fontSize: 24, fontWeight: 'bold', color: '#061F32' }}&gt;敏感操作二次确认&lt;/Text&gt;&#10;        &lt;Text style={{ fontSize: 20, color: '#44546A', lineHeight: 1.5 }}&gt;文件、命令、网络与 Skill 调用全程检测，越权与高风险动作自动阻断。&lt;/Text&gt;&#10;      &lt;/Box&gt;&#10;    &lt;/Box&gt;&#10;    &lt;Box style={{ flexDirection: 'row', gap: 18 }}&gt;&#10;      &lt;Box style={{ flex: 1, background: '#F2F4F7', padding: 24, flexDirection: 'column', gap: 8 }}&gt;&#10;        &lt;Text style={{ fontSize: 24, fontWeight: 'bold', color: '#061F32' }}&gt;全过程留痕可追溯&lt;/Text&gt;&#10;        &lt;Text style={{ fontSize: 20, color: '#44546A', lineHeight: 1.5 }}&gt;关键操作完整留痕，自动备份与版本还原，AI 改错了能退回去。&lt;/Text&gt;&#10;      &lt;/Box&gt;&#10;      &lt;Box style={{ flex: 1, background: '#061F32', padding: 24, flexDirection: 'column', gap: 8 }}&gt;&#10;        &lt;Text style={{ fontSize: 24, fontWeight: 'bold', color: '#08A6F6' }}&gt;通过权威安全认证&lt;/Text&gt;&#10;        &lt;Text style={{ fontSize: 20, color: '#C8D0D8', lineHeight: 1.5 }}&gt;中国信通院首批云端智能体基线能力标准评估通过；个人信息保护影响评估二星级+。&lt;/Text&gt;&#10;      &lt;/Box&gt;&#10;    &lt;/Box&gt;&#10;    &lt;Box style={{ flexDirection: 'column', gap: 6 }}&gt;&#10;      &lt;Text style={{ fontSize: 21, color: '#8A8A8A' }}&gt;这一页是给在座的 IT 同事留的。你不用背这些 —— 知道有人在管就行。&lt;/Text&gt;&#10;      &lt;Text style={{ fontSize: 21, color: '#8A8A8A' }}&gt;真要往下推，把这一页留给 IT 去核，你只管盯业务那件事。&lt;/Text&gt;&#10;    &lt;/Box&gt;&#10;  &lt;/Box&gt;&#10;  &lt;Box style={{ height: 56, flexDirection: 'row', justifyContent: 'space-between', alignItems: 'center' }}&gt;&#10;    &lt;Text style={{ fontSize: 13, color: '#808080' }}&gt;Source: WorkBuddy 官方材料 P42 企业级 Agent 安全体系&lt;/Text&gt;&#10;    &lt;Text style={{ fontSize: 13, color: '#808080' }}&gt;17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533400" y="419100"/>
            <a:ext cx="111252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61F32"/>
                </a:solidFill>
                <a:latin typeface="Arial"/>
                <a:ea typeface="Arial"/>
              </a:rPr>
              <a:t>安全这件事，一句话讲完</a:t>
            </a:r>
            <a:endParaRPr/>
          </a:p>
        </p:txBody>
      </p:sp>
      <p:sp>
        <p:nvSpPr>
          <p:cNvPr id="189" name=""/>
          <p:cNvSpPr/>
          <p:nvPr/>
        </p:nvSpPr>
        <p:spPr>
          <a:xfrm rot="0" flipH="0" flipV="0">
            <a:off x="533400" y="838200"/>
            <a:ext cx="11125200" cy="9525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p/>
        </p:txBody>
      </p:sp>
      <p:sp>
        <p:nvSpPr>
          <p:cNvPr id="190" name=""/>
          <p:cNvSpPr/>
          <p:nvPr/>
        </p:nvSpPr>
        <p:spPr>
          <a:xfrm rot="0" flipH="0" flipV="0">
            <a:off x="533400" y="1095375"/>
            <a:ext cx="5476875" cy="14954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762000" y="1323975"/>
            <a:ext cx="50196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权限跟着身份走</a:t>
            </a:r>
            <a:endParaRPr/>
          </a:p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762000" y="1676400"/>
            <a:ext cx="50196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基于身份与业务授权限定执行边界。人看不到的，它也读不到。</a:t>
            </a:r>
            <a:endParaRPr/>
          </a:p>
        </p:txBody>
      </p:sp>
      <p:sp>
        <p:nvSpPr>
          <p:cNvPr id="193" name=""/>
          <p:cNvSpPr/>
          <p:nvPr/>
        </p:nvSpPr>
        <p:spPr>
          <a:xfrm rot="0" flipH="0" flipV="0">
            <a:off x="6181725" y="1095375"/>
            <a:ext cx="5476875" cy="14954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6410325" y="1323975"/>
            <a:ext cx="50196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敏感操作二次确认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6410325" y="1676400"/>
            <a:ext cx="50196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文件、命令、网络与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 Skill 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调用全程检测，越权与高风险动作自动阻断。</a:t>
            </a:r>
            <a:endParaRPr/>
          </a:p>
        </p:txBody>
      </p:sp>
      <p:sp>
        <p:nvSpPr>
          <p:cNvPr id="196" name=""/>
          <p:cNvSpPr/>
          <p:nvPr/>
        </p:nvSpPr>
        <p:spPr>
          <a:xfrm rot="0" flipH="0" flipV="0">
            <a:off x="533400" y="2762250"/>
            <a:ext cx="5476875" cy="1495425"/>
          </a:xfrm>
          <a:prstGeom prst="rect">
            <a:avLst/>
          </a:prstGeom>
          <a:solidFill>
            <a:srgbClr val="F2F4F7"/>
          </a:solidFill>
          <a:ln/>
        </p:spPr>
        <p:txBody>
          <a:bodyPr/>
          <a:p/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762000" y="2990850"/>
            <a:ext cx="50196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61F32"/>
                </a:solidFill>
                <a:latin typeface="Arial"/>
                <a:ea typeface="Arial"/>
              </a:rPr>
              <a:t>全过程留痕可追溯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762000" y="3343275"/>
            <a:ext cx="50196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关键操作完整留痕，自动备份与版本还原，</a:t>
            </a:r>
            <a:r>
              <a:rPr lang="en-US" sz="1500">
                <a:solidFill>
                  <a:srgbClr val="44546A"/>
                </a:solidFill>
                <a:latin typeface="Arial"/>
                <a:ea typeface="Arial"/>
              </a:rPr>
              <a:t>AI </a:t>
            </a:r>
            <a:r>
              <a:rPr lang="zh-CN" sz="1500">
                <a:solidFill>
                  <a:srgbClr val="44546A"/>
                </a:solidFill>
                <a:latin typeface="Arial"/>
                <a:ea typeface="Arial"/>
              </a:rPr>
              <a:t>改错了能退回去。</a:t>
            </a:r>
            <a:endParaRPr/>
          </a:p>
        </p:txBody>
      </p:sp>
      <p:sp>
        <p:nvSpPr>
          <p:cNvPr id="199" name=""/>
          <p:cNvSpPr/>
          <p:nvPr/>
        </p:nvSpPr>
        <p:spPr>
          <a:xfrm rot="0" flipH="0" flipV="0">
            <a:off x="6181725" y="2762250"/>
            <a:ext cx="5476875" cy="1495425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00" name="" descr="{&quot;isTemplate&quot;:true,&quot;type&quot;:&quot;text&quot;}"/>
          <p:cNvSpPr txBox="1"/>
          <p:nvPr/>
        </p:nvSpPr>
        <p:spPr>
          <a:xfrm rot="0" flipH="0" flipV="0">
            <a:off x="6410325" y="2990850"/>
            <a:ext cx="5019675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08A6F6"/>
                </a:solidFill>
                <a:latin typeface="Arial"/>
                <a:ea typeface="Arial"/>
              </a:rPr>
              <a:t>通过权威安全认证</a:t>
            </a:r>
            <a:endParaRPr/>
          </a:p>
        </p:txBody>
      </p:sp>
      <p:sp>
        <p:nvSpPr>
          <p:cNvPr id="201" name="" descr="{&quot;isTemplate&quot;:true,&quot;type&quot;:&quot;text&quot;}"/>
          <p:cNvSpPr txBox="1"/>
          <p:nvPr/>
        </p:nvSpPr>
        <p:spPr>
          <a:xfrm rot="0" flipH="0" flipV="0">
            <a:off x="6410325" y="3343275"/>
            <a:ext cx="5019675" cy="6858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中国信通院首批云端智能体基线能力标准评估通过；个人信息保护影响评估二星级</a:t>
            </a:r>
            <a:r>
              <a:rPr lang="en-US" sz="1500">
                <a:solidFill>
                  <a:srgbClr val="C8D0D8"/>
                </a:solidFill>
                <a:latin typeface="Arial"/>
                <a:ea typeface="Arial"/>
              </a:rPr>
              <a:t>+</a:t>
            </a:r>
            <a:r>
              <a:rPr lang="zh-CN" sz="1500">
                <a:solidFill>
                  <a:srgbClr val="C8D0D8"/>
                </a:solidFill>
                <a:latin typeface="Arial"/>
                <a:ea typeface="Arial"/>
              </a:rPr>
              <a:t>。</a:t>
            </a:r>
            <a:endParaRPr/>
          </a:p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533400" y="4429125"/>
            <a:ext cx="11125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>
                <a:solidFill>
                  <a:srgbClr val="8A8A8A"/>
                </a:solidFill>
                <a:latin typeface="Arial"/>
                <a:ea typeface="Arial"/>
              </a:rPr>
              <a:t>这一页是给在座的</a:t>
            </a:r>
            <a:r>
              <a:rPr lang="en-US" sz="1575">
                <a:solidFill>
                  <a:srgbClr val="8A8A8A"/>
                </a:solidFill>
                <a:latin typeface="Arial"/>
                <a:ea typeface="Arial"/>
              </a:rPr>
              <a:t> IT </a:t>
            </a:r>
            <a:r>
              <a:rPr lang="zh-CN" sz="1575">
                <a:solidFill>
                  <a:srgbClr val="8A8A8A"/>
                </a:solidFill>
                <a:latin typeface="Arial"/>
                <a:ea typeface="Arial"/>
              </a:rPr>
              <a:t>同事留的。你不用背这些</a:t>
            </a:r>
            <a:r>
              <a:rPr lang="en-US" sz="1575">
                <a:solidFill>
                  <a:srgbClr val="8A8A8A"/>
                </a:solidFill>
                <a:latin typeface="Arial"/>
                <a:ea typeface="Arial"/>
              </a:rPr>
              <a:t> —— </a:t>
            </a:r>
            <a:r>
              <a:rPr lang="zh-CN" sz="1575">
                <a:solidFill>
                  <a:srgbClr val="8A8A8A"/>
                </a:solidFill>
                <a:latin typeface="Arial"/>
                <a:ea typeface="Arial"/>
              </a:rPr>
              <a:t>知道有人在管就行。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533400" y="4733925"/>
            <a:ext cx="11125200" cy="2476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>
                <a:solidFill>
                  <a:srgbClr val="8A8A8A"/>
                </a:solidFill>
                <a:latin typeface="Arial"/>
                <a:ea typeface="Arial"/>
              </a:rPr>
              <a:t>真要往下推，把这一页留给</a:t>
            </a:r>
            <a:r>
              <a:rPr lang="en-US" sz="1575">
                <a:solidFill>
                  <a:srgbClr val="8A8A8A"/>
                </a:solidFill>
                <a:latin typeface="Arial"/>
                <a:ea typeface="Arial"/>
              </a:rPr>
              <a:t> IT </a:t>
            </a:r>
            <a:r>
              <a:rPr lang="zh-CN" sz="1575">
                <a:solidFill>
                  <a:srgbClr val="8A8A8A"/>
                </a:solidFill>
                <a:latin typeface="Arial"/>
                <a:ea typeface="Arial"/>
              </a:rPr>
              <a:t>去核，你只管盯业务那件事。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533400" y="6515100"/>
            <a:ext cx="318135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Source: WorkBuddy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官方材料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P42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企业级</a:t>
            </a: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 Agent </a:t>
            </a:r>
            <a:r>
              <a:rPr lang="zh-CN" sz="975">
                <a:solidFill>
                  <a:srgbClr val="808080"/>
                </a:solidFill>
                <a:latin typeface="Arial"/>
                <a:ea typeface="Arial"/>
              </a:rPr>
              <a:t>安全体系</a:t>
            </a:r>
            <a:endParaRPr/>
          </a:p>
        </p:txBody>
      </p:sp>
      <p:sp>
        <p:nvSpPr>
          <p:cNvPr id="205" name="" descr="{&quot;isTemplate&quot;:true,&quot;type&quot;:&quot;text&quot;}"/>
          <p:cNvSpPr txBox="1"/>
          <p:nvPr/>
        </p:nvSpPr>
        <p:spPr>
          <a:xfrm rot="0" flipH="0" flipV="0">
            <a:off x="11277600" y="6515100"/>
            <a:ext cx="381000" cy="1524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975">
                <a:solidFill>
                  <a:srgbClr val="808080"/>
                </a:solidFill>
                <a:latin typeface="Arial"/>
                <a:ea typeface="Arial"/>
              </a:rPr>
              <a:t>17 / 18</a:t>
            </a:r>
            <a:endParaRPr/>
          </a:p>
        </p:txBody>
      </p:sp>
    </p:spTree>
  </p:cSld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206" name="" descr="&lt;Slide style={{ width: 1280, height: 720, background: '#061F32', flexDirection: 'column', justifyContent: 'center', padding: '0 80px', fontFamily: 'Arial, &quot;Microsoft YaHei&quot;, sans-serif' }}&gt;&#10;  &lt;Box style={{ position: 'absolute', top: 96, left: 80, width: 120, height: 4, background: '#08A6F6' }} /&gt;&#10;  &lt;Box style={{ position: 'absolute', top: 96, right: 80, flexDirection: 'row', gap: 8 }}&gt;&#10;    &lt;Box style={{ width: 10, height: 10, background: '#08A6F6' }} /&gt;&#10;    &lt;Box style={{ width: 10, height: 10, background: '#99BDED', opacity: 0.5 }} /&gt;&#10;  &lt;/Box&gt;&#10;  &lt;Box style={{ flexDirection: 'column' }}&gt;&#10;    &lt;Text style={{ fontSize: 68, fontWeight: 'bold', color: '#FFFFFF', marginBottom: 26 }}&gt;标准在你手里&lt;/Text&gt;&#10;    &lt;Box style={{ width: 96, height: 4, background: '#08A6F6', marginBottom: 30 }} /&gt;&#10;    &lt;Text style={{ fontSize: 30, color: '#C8D0D8', lineHeight: 1.55, marginBottom: 36 }}&gt;这件事不取决于 IT，不取决于预算，&lt;br /&gt;取决于你能不能把「什么叫干好了」说清楚。&lt;/Text&gt;&#10;    &lt;Box style={{ flexDirection: 'row', alignItems: 'center', gap: 14, marginBottom: 40 }}&gt;&#10;      &lt;Box style={{ width: 4, height: 30, background: '#08A6F6' }} /&gt;&#10;      &lt;Text style={{ fontSize: 27, color: '#08A6F6', fontWeight: 'bold' }}&gt;说清楚的那一天，你部门就多了一支不会离职的兵。&lt;/Text&gt;&#10;    &lt;/Box&gt;&#10;    &lt;Text style={{ fontSize: 24, color: '#9AA7B0', lineHeight: 1.5 }}&gt;下面是提问时间 —— 你们部门那件最烦的活，可以现在就聊。&lt;/Text&gt;&#10;  &lt;/Box&gt;&#10;  &lt;Box style={{ position: 'absolute', bottom: 56, left: 80 }}&gt;&#10;    &lt;Text style={{ fontSize: 18, color: '#9AA7B0' }}&gt;中层专场 · 2026 年 9 月&lt;/Text&gt;&#10;  &lt;/Box&gt;&#10;  &lt;Box style={{ position: 'absolute', bottom: 56, right: 80 }}&gt;&#10;    &lt;Text style={{ fontSize: 18, color: '#9AA7B0' }}&gt;18 / 18&lt;/Text&gt;&#10;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061F32"/>
          </a:solidFill>
          <a:ln/>
        </p:spPr>
        <p:txBody>
          <a:bodyPr/>
          <a:p/>
        </p:txBody>
      </p:sp>
      <p:sp>
        <p:nvSpPr>
          <p:cNvPr id="208" name="" descr="{&quot;isTemplate&quot;:true,&quot;type&quot;:&quot;text&quot;}"/>
          <p:cNvSpPr txBox="1"/>
          <p:nvPr/>
        </p:nvSpPr>
        <p:spPr>
          <a:xfrm rot="0" flipH="0" flipV="0">
            <a:off x="762000" y="1495425"/>
            <a:ext cx="10668000" cy="7810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5100" b="1">
                <a:solidFill>
                  <a:srgbClr val="FFFFFF"/>
                </a:solidFill>
                <a:latin typeface="Arial"/>
                <a:ea typeface="Arial"/>
              </a:rPr>
              <a:t>标准在你手里</a:t>
            </a:r>
            <a:endParaRPr/>
          </a:p>
        </p:txBody>
      </p:sp>
      <p:sp>
        <p:nvSpPr>
          <p:cNvPr id="209" name=""/>
          <p:cNvSpPr/>
          <p:nvPr/>
        </p:nvSpPr>
        <p:spPr>
          <a:xfrm rot="0" flipH="0" flipV="0">
            <a:off x="762000" y="2524125"/>
            <a:ext cx="9144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10" name="" descr="{&quot;isTemplate&quot;:true,&quot;type&quot;:&quot;text&quot;}"/>
          <p:cNvSpPr txBox="1"/>
          <p:nvPr/>
        </p:nvSpPr>
        <p:spPr>
          <a:xfrm rot="0" flipH="0" flipV="0">
            <a:off x="762000" y="2847975"/>
            <a:ext cx="10668000" cy="10668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2250">
                <a:solidFill>
                  <a:srgbClr val="C8D0D8"/>
                </a:solidFill>
                <a:latin typeface="Arial"/>
                <a:ea typeface="Arial"/>
              </a:rPr>
              <a:t>这件事不取决于</a:t>
            </a:r>
            <a:r>
              <a:rPr lang="en-US" sz="2250">
                <a:solidFill>
                  <a:srgbClr val="C8D0D8"/>
                </a:solidFill>
                <a:latin typeface="Arial"/>
                <a:ea typeface="Arial"/>
              </a:rPr>
              <a:t> IT</a:t>
            </a:r>
            <a:r>
              <a:rPr lang="zh-CN" sz="2250">
                <a:solidFill>
                  <a:srgbClr val="C8D0D8"/>
                </a:solidFill>
                <a:latin typeface="Arial"/>
                <a:ea typeface="Arial"/>
              </a:rPr>
              <a:t>，不取决于预算，</a:t>
            </a:r>
            <a:endParaRPr/>
          </a:p>
          <a:p>
            <a:pPr>
              <a:lnSpc>
                <a:spcPct val="155000"/>
              </a:lnSpc>
            </a:pPr>
            <a:r>
              <a:rPr lang="zh-CN" sz="2250">
                <a:solidFill>
                  <a:srgbClr val="C8D0D8"/>
                </a:solidFill>
                <a:latin typeface="Arial"/>
                <a:ea typeface="Arial"/>
              </a:rPr>
              <a:t>取决于你能不能把「什么叫干好了」说清楚。</a:t>
            </a:r>
            <a:endParaRPr/>
          </a:p>
        </p:txBody>
      </p:sp>
      <p:sp>
        <p:nvSpPr>
          <p:cNvPr id="211" name=""/>
          <p:cNvSpPr/>
          <p:nvPr/>
        </p:nvSpPr>
        <p:spPr>
          <a:xfrm rot="0" flipH="0" flipV="0">
            <a:off x="762000" y="4276725"/>
            <a:ext cx="38100" cy="2857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12" name="" descr="{&quot;isTemplate&quot;:true,&quot;type&quot;:&quot;text&quot;}"/>
          <p:cNvSpPr txBox="1"/>
          <p:nvPr/>
        </p:nvSpPr>
        <p:spPr>
          <a:xfrm rot="0" flipH="0" flipV="0">
            <a:off x="933450" y="4257675"/>
            <a:ext cx="5915025" cy="3143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025" b="1">
                <a:solidFill>
                  <a:srgbClr val="08A6F6"/>
                </a:solidFill>
                <a:latin typeface="Arial"/>
                <a:ea typeface="Arial"/>
              </a:rPr>
              <a:t>说清楚的那一天，你部门就多了一支不会离职的兵。</a:t>
            </a:r>
            <a:endParaRPr/>
          </a:p>
        </p:txBody>
      </p:sp>
      <p:sp>
        <p:nvSpPr>
          <p:cNvPr id="213" name="" descr="{&quot;isTemplate&quot;:true,&quot;type&quot;:&quot;text&quot;}"/>
          <p:cNvSpPr txBox="1"/>
          <p:nvPr/>
        </p:nvSpPr>
        <p:spPr>
          <a:xfrm rot="0" flipH="0" flipV="0">
            <a:off x="762000" y="4953000"/>
            <a:ext cx="10668000" cy="4191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800">
                <a:solidFill>
                  <a:srgbClr val="9AA7B0"/>
                </a:solidFill>
                <a:latin typeface="Arial"/>
                <a:ea typeface="Arial"/>
              </a:rPr>
              <a:t>下面是提问时间</a:t>
            </a:r>
            <a:r>
              <a:rPr lang="en-US" sz="1800">
                <a:solidFill>
                  <a:srgbClr val="9AA7B0"/>
                </a:solidFill>
                <a:latin typeface="Arial"/>
                <a:ea typeface="Arial"/>
              </a:rPr>
              <a:t> —— </a:t>
            </a:r>
            <a:r>
              <a:rPr lang="zh-CN" sz="1800">
                <a:solidFill>
                  <a:srgbClr val="9AA7B0"/>
                </a:solidFill>
                <a:latin typeface="Arial"/>
                <a:ea typeface="Arial"/>
              </a:rPr>
              <a:t>你们部门那件最烦的活，可以现在就聊。</a:t>
            </a:r>
            <a:endParaRPr/>
          </a:p>
        </p:txBody>
      </p:sp>
      <p:sp>
        <p:nvSpPr>
          <p:cNvPr id="214" name=""/>
          <p:cNvSpPr/>
          <p:nvPr/>
        </p:nvSpPr>
        <p:spPr>
          <a:xfrm rot="0" flipH="0" flipV="0">
            <a:off x="762000" y="914400"/>
            <a:ext cx="1143000" cy="3810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15" name=""/>
          <p:cNvSpPr/>
          <p:nvPr/>
        </p:nvSpPr>
        <p:spPr>
          <a:xfrm rot="0" flipH="0" flipV="0">
            <a:off x="11163300" y="914400"/>
            <a:ext cx="95250" cy="95250"/>
          </a:xfrm>
          <a:prstGeom prst="rect">
            <a:avLst/>
          </a:prstGeom>
          <a:solidFill>
            <a:srgbClr val="08A6F6"/>
          </a:solidFill>
          <a:ln/>
        </p:spPr>
        <p:txBody>
          <a:bodyPr/>
          <a:p/>
        </p:txBody>
      </p:sp>
      <p:sp>
        <p:nvSpPr>
          <p:cNvPr id="216" name=""/>
          <p:cNvSpPr/>
          <p:nvPr/>
        </p:nvSpPr>
        <p:spPr>
          <a:xfrm rot="0" flipH="0" flipV="0">
            <a:off x="11334750" y="914400"/>
            <a:ext cx="95250" cy="95250"/>
          </a:xfrm>
          <a:prstGeom prst="rect">
            <a:avLst/>
          </a:prstGeom>
          <a:solidFill>
            <a:srgbClr val="99BDED">
              <a:alpha val="50000"/>
            </a:srgbClr>
          </a:solidFill>
          <a:ln/>
        </p:spPr>
        <p:txBody>
          <a:bodyPr/>
          <a:p/>
        </p:txBody>
      </p:sp>
      <p:sp>
        <p:nvSpPr>
          <p:cNvPr id="217" name="" descr="{&quot;isTemplate&quot;:true,&quot;type&quot;:&quot;text&quot;}"/>
          <p:cNvSpPr txBox="1"/>
          <p:nvPr/>
        </p:nvSpPr>
        <p:spPr>
          <a:xfrm rot="0" flipH="0" flipV="0">
            <a:off x="762000" y="6115050"/>
            <a:ext cx="18097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中层专场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· 2026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年</a:t>
            </a: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 9 </a:t>
            </a:r>
            <a:r>
              <a:rPr lang="zh-CN" sz="1350">
                <a:solidFill>
                  <a:srgbClr val="9AA7B0"/>
                </a:solidFill>
                <a:latin typeface="Arial"/>
                <a:ea typeface="Arial"/>
              </a:rPr>
              <a:t>月</a:t>
            </a:r>
            <a:endParaRPr/>
          </a:p>
        </p:txBody>
      </p:sp>
      <p:sp>
        <p:nvSpPr>
          <p:cNvPr id="218" name="" descr="{&quot;isTemplate&quot;:true,&quot;type&quot;:&quot;text&quot;}"/>
          <p:cNvSpPr txBox="1"/>
          <p:nvPr/>
        </p:nvSpPr>
        <p:spPr>
          <a:xfrm rot="0" flipH="0" flipV="0">
            <a:off x="10896600" y="61150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9AA7B0"/>
                </a:solidFill>
                <a:latin typeface="Arial"/>
                <a:ea typeface="Arial"/>
              </a:rPr>
              <a:t>18 / 18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2026-09-15T15:53:11Z</dcterms:created>
  <dcterms:modified xsi:type="dcterms:W3CDTF">2026-09-15T15:53:11Z</dcterms:modified>
</cp:coreProperties>
</file>