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0.xml" ContentType="application/vnd.openxmlformats-officedocument.presentationml.slide+xml"/>
  <Override PartName="/ppt/slides/slide5.xml" ContentType="application/vnd.openxmlformats-officedocument.presentationml.slide+xml"/>
  <Override PartName="/ppt/slides/slide11.xml" ContentType="application/vnd.openxmlformats-officedocument.presentationml.slide+xml"/>
  <Override PartName="/ppt/slides/slide14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 /><Relationship Id="rId0" Type="http://schemas.openxmlformats.org/officeDocument/2006/relationships/officeDocument" Target="ppt/presentation.xml" /><Relationship Id="rId2" Type="http://schemas.openxmlformats.org/officeDocument/2006/relationships/extended-properties" Target="docProps/app.xml" 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firstSlideNum="1">
  <p:sldMasterIdLst>
    <p:sldMasterId id="2147483648" r:id="rId0"/>
  </p:sldMasterIdLst>
  <p:notesMasterIdLst>
    <p:notesMasterId r:id="rId15"/>
  </p:notesMasterIdLst>
  <p:sldIdLst>
    <p:sldId id="256" r:id="rId1"/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uri="{E76CE94A-603C-4142-B9EB-6D1370010A27}"/>
    <p:ext uri="{D31A062A-798A-4329-ABDD-BBA856620510}"/>
    <p:ext uri="{FD5EFAAD-0ECE-453E-9831-46B23BE46B34}"/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a="http://schemas.openxmlformats.org/drawing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5" Type="http://schemas.openxmlformats.org/officeDocument/2006/relationships/slide" Target="slides/slide5.xml" /><Relationship Id="rId10" Type="http://schemas.openxmlformats.org/officeDocument/2006/relationships/slide" Target="slides/slide10.xml" /><Relationship Id="rId0" Type="http://schemas.openxmlformats.org/officeDocument/2006/relationships/slideMaster" Target="slideMasters/slideMaster1.xml" /><Relationship Id="rId1" Type="http://schemas.openxmlformats.org/officeDocument/2006/relationships/slide" Target="slides/slide1.xml" /><Relationship Id="rId11" Type="http://schemas.openxmlformats.org/officeDocument/2006/relationships/slide" Target="slides/slide11.xml" /><Relationship Id="rId14" Type="http://schemas.openxmlformats.org/officeDocument/2006/relationships/slide" Target="slides/slide14.xml" /><Relationship Id="rId12" Type="http://schemas.openxmlformats.org/officeDocument/2006/relationships/slide" Target="slides/slide12.xml" /><Relationship Id="rId13" Type="http://schemas.openxmlformats.org/officeDocument/2006/relationships/slide" Target="slides/slide13.xml" /><Relationship Id="rId15" Type="http://schemas.openxmlformats.org/officeDocument/2006/relationships/notesMaster" Target="notesMasters/notesMaster1.xml" /><Relationship Id="rId16" Type="http://schemas.openxmlformats.org/officeDocument/2006/relationships/presProps" Target="presProps.xml" /><Relationship Id="rId17" Type="http://schemas.openxmlformats.org/officeDocument/2006/relationships/tableStyles" Target="tableStyles.xml" /><Relationship Id="rId9" Type="http://schemas.openxmlformats.org/officeDocument/2006/relationships/slide" Target="slides/slide9.xml" /><Relationship Id="rId18" Type="http://schemas.openxmlformats.org/officeDocument/2006/relationships/viewProps" Target="viewProps.xml" /><Relationship Id="rId2" Type="http://schemas.openxmlformats.org/officeDocument/2006/relationships/slide" Target="slides/slide2.xml" /><Relationship Id="rId3" Type="http://schemas.openxmlformats.org/officeDocument/2006/relationships/slide" Target="slides/slide3.xml" /><Relationship Id="rId4" Type="http://schemas.openxmlformats.org/officeDocument/2006/relationships/slide" Target="slides/slide4.xml" /><Relationship Id="rId6" Type="http://schemas.openxmlformats.org/officeDocument/2006/relationships/slide" Target="slides/slide6.xml" /><Relationship Id="rId7" Type="http://schemas.openxmlformats.org/officeDocument/2006/relationships/slide" Target="slides/slide7.xml" /><Relationship Id="rId8" Type="http://schemas.openxmlformats.org/officeDocument/2006/relationships/slide" Target="slides/slide8.xml" /></Relationships>
</file>

<file path=ppt/notesMasters/_rels/notesMaster1.xml.rels><?xml version="1.0" encoding="UTF-8" standalone="yes"?><Relationships xmlns="http://schemas.openxmlformats.org/package/2006/relationships"><Relationship Id="rId0" Type="http://schemas.openxmlformats.org/officeDocument/2006/relationships/theme" Target="../theme/theme2.xml" /></Relationships>
</file>

<file path=ppt/notesMasters/notesMaster1.xml><?xml version="1.0" encoding="utf-8"?>
<p:notesMaster xmlns:p="http://schemas.openxmlformats.org/presentationml/2006/main" xmlns:a="http://schemas.openxmlformats.org/draw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slideLayout1.xml><?xml version="1.0" encoding="utf-8"?>
<p:sldLayout xmlns:p="http://schemas.openxmlformats.org/presentationml/2006/main" xmlns:a="http://schemas.openxmlformats.org/drawing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r="http://schemas.openxmlformats.org/officeDocument/2006/relationships" xmlns:a="http://schemas.openxmlformats.org/draw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0"/>
  </p:sldLayoutIdLst>
  <p:hf sldNum="0" hdr="0" ftr="0" dt="0"/>
  <p:txStyles>
    <p:titleStyle>
      <a:lvl1pPr algn="ctr" defTabSz="914400" rtl="0" eaLnBrk="1" latinLnBrk="0" hangingPunct="1">
        <a:spcBef>
          <a:spcPct val="1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3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4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5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6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1.svg" /><Relationship Id="rId2" Type="http://schemas.openxmlformats.org/officeDocument/2006/relationships/image" Target="media/image2.svg" /><Relationship Id="rId3" Type="http://schemas.openxmlformats.org/officeDocument/2006/relationships/image" Target="media/image3.svg" /></Relationships>
</file>

<file path=ppt/slides/_rels/slide7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image" Target="media/image4.svg" /><Relationship Id="rId0" Type="http://schemas.openxmlformats.org/officeDocument/2006/relationships/slideLayout" Target="../slideLayouts/slideLayout1.xml" /><Relationship Id="rId2" Type="http://schemas.openxmlformats.org/officeDocument/2006/relationships/image" Target="media/image5.svg" /></Relationships>
</file>

<file path=ppt/slides/_rels/slide9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0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3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4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 descr="&lt;Slide style={{ width: 1280, height: 720, background: '#061F32', flexDirection: 'column', justifyContent: 'flex-end', padding: '0 80px 96px 80px', fontFamily: 'Arial, &quot;Microsoft YaHei&quot;, sans-serif' }}&gt;&#10;  &lt;Box style={{ position: 'absolute', top: 96, left: 80, width: 120, height: 4, background: '#08A6F6' }} /&gt;&#10;  &lt;Box style={{ position: 'absolute', top: 96, right: 80, flexDirection: 'row', gap: 8 }}&gt;&#10;    &lt;Box style={{ width: 10, height: 10, background: '#08A6F6' }} /&gt;&#10;    &lt;Box style={{ width: 10, height: 10, background: '#99BDED', opacity: 0.5 }} /&gt;&#10;  &lt;/Box&gt;&#10;  &lt;Box style={{ flexDirection: 'column', gap: 0 }}&gt;&#10;    &lt;Text style={{ fontSize: 20, color: '#99BDED', letterSpacing: 4, marginBottom: 24 }}&gt;腾讯 WorkBuddy × 国脉&lt;/Text&gt;&#10;    &lt;Text style={{ fontSize: 68, fontWeight: 'bold', color: '#FFFFFF', lineHeight: 1.2, marginBottom: 16 }}&gt;超级团队计划&lt;/Text&gt;&#10;    &lt;Text style={{ fontSize: 30, color: '#FFFFFF', marginBottom: 20 }}&gt;AI 时代的组织进化路线图&lt;/Text&gt;&#10;    &lt;Box style={{ flexDirection: 'row', alignItems: 'center', gap: 12, marginBottom: 48 }}&gt;&#10;      &lt;Box style={{ width: 4, height: 24, background: '#08A6F6' }} /&gt;&#10;      &lt;Text style={{ fontSize: 24, color: '#08A6F6', fontWeight: 'bold' }}&gt;从流程效率到智能体效率&lt;/Text&gt;&#10;    &lt;/Box&gt;&#10;    &lt;Text style={{ fontSize: 18, color: '#9AA7B0' }}&gt;V4.0 · 老板与管理层同场版 · 2026 年 9 月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3" name="" descr="{&quot;isTemplate&quot;:true,&quot;type&quot;:&quot;text&quot;}"/>
          <p:cNvSpPr txBox="1"/>
          <p:nvPr/>
        </p:nvSpPr>
        <p:spPr>
          <a:xfrm rot="0" flipH="0" flipV="0">
            <a:off x="762000" y="2924175"/>
            <a:ext cx="106680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spc="300">
                <a:solidFill>
                  <a:srgbClr val="99BDED"/>
                </a:solidFill>
                <a:latin typeface="Arial"/>
                <a:ea typeface="Arial"/>
              </a:rPr>
              <a:t>腾讯</a:t>
            </a:r>
            <a:r>
              <a:rPr lang="en-US" sz="1500" spc="300">
                <a:solidFill>
                  <a:srgbClr val="99BDED"/>
                </a:solidFill>
                <a:latin typeface="Arial"/>
                <a:ea typeface="Arial"/>
              </a:rPr>
              <a:t> WorkBuddy × </a:t>
            </a:r>
            <a:r>
              <a:rPr lang="zh-CN" sz="1500" spc="300">
                <a:solidFill>
                  <a:srgbClr val="99BDED"/>
                </a:solidFill>
                <a:latin typeface="Arial"/>
                <a:ea typeface="Arial"/>
              </a:rPr>
              <a:t>国脉</a:t>
            </a:r>
            <a:endParaRPr/>
          </a:p>
        </p:txBody>
      </p:sp>
      <p:sp>
        <p:nvSpPr>
          <p:cNvPr id="4" name="" descr="{&quot;isTemplate&quot;:true,&quot;type&quot;:&quot;text&quot;}"/>
          <p:cNvSpPr txBox="1"/>
          <p:nvPr/>
        </p:nvSpPr>
        <p:spPr>
          <a:xfrm rot="0" flipH="0" flipV="0">
            <a:off x="762000" y="3381375"/>
            <a:ext cx="10668000" cy="933450"/>
          </a:xfrm>
          <a:prstGeom prst="rect"/>
        </p:spPr>
        <p:txBody>
          <a:bodyPr wrap="none" lIns="0" tIns="0" rIns="0" bIns="0"/>
          <a:p>
            <a:pPr>
              <a:lnSpc>
                <a:spcPct val="120000"/>
              </a:lnSpc>
            </a:pPr>
            <a:r>
              <a:rPr lang="zh-CN" sz="5100" b="1">
                <a:solidFill>
                  <a:srgbClr val="FFFFFF"/>
                </a:solidFill>
                <a:latin typeface="Arial"/>
                <a:ea typeface="Arial"/>
              </a:rPr>
              <a:t>超级团队计划</a:t>
            </a:r>
            <a:endParaRPr/>
          </a:p>
        </p:txBody>
      </p:sp>
      <p:sp>
        <p:nvSpPr>
          <p:cNvPr id="5" name="" descr="{&quot;isTemplate&quot;:true,&quot;type&quot;:&quot;text&quot;}"/>
          <p:cNvSpPr txBox="1"/>
          <p:nvPr/>
        </p:nvSpPr>
        <p:spPr>
          <a:xfrm rot="0" flipH="0" flipV="0">
            <a:off x="762000" y="4467225"/>
            <a:ext cx="10668000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250">
                <a:solidFill>
                  <a:srgbClr val="FFFFFF"/>
                </a:solidFill>
                <a:latin typeface="Arial"/>
                <a:ea typeface="Arial"/>
              </a:rPr>
              <a:t>AI </a:t>
            </a:r>
            <a:r>
              <a:rPr lang="zh-CN" sz="2250">
                <a:solidFill>
                  <a:srgbClr val="FFFFFF"/>
                </a:solidFill>
                <a:latin typeface="Arial"/>
                <a:ea typeface="Arial"/>
              </a:rPr>
              <a:t>时代的组织进化路线图</a:t>
            </a:r>
            <a:endParaRPr/>
          </a:p>
        </p:txBody>
      </p:sp>
      <p:sp>
        <p:nvSpPr>
          <p:cNvPr id="6" name=""/>
          <p:cNvSpPr/>
          <p:nvPr/>
        </p:nvSpPr>
        <p:spPr>
          <a:xfrm rot="0" flipH="0" flipV="0">
            <a:off x="762000" y="5029200"/>
            <a:ext cx="38100" cy="22860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7" name="" descr="{&quot;isTemplate&quot;:true,&quot;type&quot;:&quot;text&quot;}"/>
          <p:cNvSpPr txBox="1"/>
          <p:nvPr/>
        </p:nvSpPr>
        <p:spPr>
          <a:xfrm rot="0" flipH="0" flipV="0">
            <a:off x="914400" y="5000625"/>
            <a:ext cx="25146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8A6F6"/>
                </a:solidFill>
                <a:latin typeface="Arial"/>
                <a:ea typeface="Arial"/>
              </a:rPr>
              <a:t>从流程效率到智能体效率</a:t>
            </a:r>
            <a:endParaRPr/>
          </a:p>
        </p:txBody>
      </p:sp>
      <p:sp>
        <p:nvSpPr>
          <p:cNvPr id="8" name="" descr="{&quot;isTemplate&quot;:true,&quot;type&quot;:&quot;text&quot;}"/>
          <p:cNvSpPr txBox="1"/>
          <p:nvPr/>
        </p:nvSpPr>
        <p:spPr>
          <a:xfrm rot="0" flipH="0" flipV="0">
            <a:off x="762000" y="5734050"/>
            <a:ext cx="106680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>
                <a:solidFill>
                  <a:srgbClr val="9AA7B0"/>
                </a:solidFill>
                <a:latin typeface="Arial"/>
                <a:ea typeface="Arial"/>
              </a:rPr>
              <a:t>V4.0 · </a:t>
            </a:r>
            <a:r>
              <a:rPr lang="zh-CN" sz="1350">
                <a:solidFill>
                  <a:srgbClr val="9AA7B0"/>
                </a:solidFill>
                <a:latin typeface="Arial"/>
                <a:ea typeface="Arial"/>
              </a:rPr>
              <a:t>老板与管理层同场版</a:t>
            </a:r>
            <a:r>
              <a:rPr lang="en-US" sz="1350">
                <a:solidFill>
                  <a:srgbClr val="9AA7B0"/>
                </a:solidFill>
                <a:latin typeface="Arial"/>
                <a:ea typeface="Arial"/>
              </a:rPr>
              <a:t> · 2026 </a:t>
            </a:r>
            <a:r>
              <a:rPr lang="zh-CN" sz="1350">
                <a:solidFill>
                  <a:srgbClr val="9AA7B0"/>
                </a:solidFill>
                <a:latin typeface="Arial"/>
                <a:ea typeface="Arial"/>
              </a:rPr>
              <a:t>年</a:t>
            </a:r>
            <a:r>
              <a:rPr lang="en-US" sz="1350">
                <a:solidFill>
                  <a:srgbClr val="9AA7B0"/>
                </a:solidFill>
                <a:latin typeface="Arial"/>
                <a:ea typeface="Arial"/>
              </a:rPr>
              <a:t> 9 </a:t>
            </a:r>
            <a:r>
              <a:rPr lang="zh-CN" sz="1350">
                <a:solidFill>
                  <a:srgbClr val="9AA7B0"/>
                </a:solidFill>
                <a:latin typeface="Arial"/>
                <a:ea typeface="Arial"/>
              </a:rPr>
              <a:t>月</a:t>
            </a:r>
            <a:endParaRPr/>
          </a:p>
        </p:txBody>
      </p:sp>
      <p:sp>
        <p:nvSpPr>
          <p:cNvPr id="9" name=""/>
          <p:cNvSpPr/>
          <p:nvPr/>
        </p:nvSpPr>
        <p:spPr>
          <a:xfrm rot="0" flipH="0" flipV="0">
            <a:off x="762000" y="914400"/>
            <a:ext cx="1143000" cy="3810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10" name=""/>
          <p:cNvSpPr/>
          <p:nvPr/>
        </p:nvSpPr>
        <p:spPr>
          <a:xfrm rot="0" flipH="0" flipV="0">
            <a:off x="11163300" y="914400"/>
            <a:ext cx="95250" cy="9525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11" name=""/>
          <p:cNvSpPr/>
          <p:nvPr/>
        </p:nvSpPr>
        <p:spPr>
          <a:xfrm rot="0" flipH="0" flipV="0">
            <a:off x="11334750" y="914400"/>
            <a:ext cx="95250" cy="95250"/>
          </a:xfrm>
          <a:prstGeom prst="rect">
            <a:avLst/>
          </a:prstGeom>
          <a:solidFill>
            <a:srgbClr val="99BDED">
              <a:alpha val="50000"/>
            </a:srgbClr>
          </a:solidFill>
          <a:ln/>
        </p:spPr>
        <p:txBody>
          <a:bodyPr/>
          <a:p/>
        </p:txBody>
      </p:sp>
    </p:spTree>
  </p:cSld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16" name="" descr="&lt;Slide style={{ width: 1280, height: 720, background: '#FFFFFF', flexDirection: 'column', padding: '0 56px', fontFamily: 'Arial, &quot;Microsoft YaHei&quot;, sans-serif' }}&gt;&#10;  &lt;Box style={{ height: 88, paddingTop: 44 }}&gt;&#10;    &lt;Text style={{ fontSize: 34, fontWeight: 'bold', color: '#061F32' }}&gt;每一次通用技术落地，都是一次组织重写&lt;/Text&gt;&#10;  &lt;/Box&gt;&#10;  &lt;Box style={{ height: 1, background: '#1A1A1A' }} /&gt;&#10;  &lt;Box style={{ flex: 1, flexDirection: 'column', justifyContent: 'space-between', paddingTop: 28, paddingBottom: 16 }}&gt;&#10;    &lt;Box style={{ flexDirection: 'row', justifyContent: 'space-between', paddingHorizontal: 24, marginBottom: 8 }}&gt;&#10;      &lt;Box style={{ width: 262, flexDirection: 'column', gap: 4 }}&gt;&#10;        &lt;Text style={{ fontSize: 28, fontWeight: 'bold', color: '#061F32', textAlign: 'center' }}&gt;蒸汽机时代&lt;/Text&gt;&#10;        &lt;Text style={{ fontSize: 16, color: '#808080', textAlign: 'center' }}&gt;1784&lt;/Text&gt;&#10;      &lt;/Box&gt;&#10;      &lt;Box style={{ width: 262, flexDirection: 'column', gap: 4 }}&gt;&#10;        &lt;Text style={{ fontSize: 28, fontWeight: 'bold', color: '#061F32', textAlign: 'center' }}&gt;电气时代&lt;/Text&gt;&#10;        &lt;Text style={{ fontSize: 16, color: '#808080', textAlign: 'center' }}&gt;1913&lt;/Text&gt;&#10;      &lt;/Box&gt;&#10;      &lt;Box style={{ width: 262, flexDirection: 'column', gap: 4 }}&gt;&#10;        &lt;Text style={{ fontSize: 28, fontWeight: 'bold', color: '#061F32', textAlign: 'center' }}&gt;互联网时代&lt;/Text&gt;&#10;        &lt;Text style={{ fontSize: 16, color: '#808080', textAlign: 'center' }}&gt;1995&lt;/Text&gt;&#10;      &lt;/Box&gt;&#10;      &lt;Box style={{ width: 262, flexDirection: 'column', gap: 4 }}&gt;&#10;        &lt;Text style={{ fontSize: 28, fontWeight: 'bold', color: '#08A6F6', textAlign: 'center' }}&gt;AI 时代&lt;/Text&gt;&#10;        &lt;Text style={{ fontSize: 16, fontWeight: 'bold', color: '#08A6F6', textAlign: 'center' }}&gt;现在 · 正在发生&lt;/Text&gt;&#10;      &lt;/Box&gt;&#10;    &lt;/Box&gt;&#10;    &lt;Box style={{ flexDirection: 'row', alignItems: 'center', paddingHorizontal: 24 }}&gt;&#10;      &lt;Box style={{ width: 262, flexDirection: 'row', justifyContent: 'center' }}&gt;&lt;Box style={{ width: 22, height: 22, borderRadius: 11, background: '#061F32' }} /&gt;&lt;/Box&gt;&#10;      &lt;Box style={{ flex: 1, height: 2, background: '#061F32' }} /&gt;&#10;      &lt;Box style={{ width: 262, flexDirection: 'row', justifyContent: 'center' }}&gt;&lt;Box style={{ width: 22, height: 22, borderRadius: 11, background: '#061F32' }} /&gt;&lt;/Box&gt;&#10;      &lt;Box style={{ flex: 1, height: 2, background: '#061F32' }} /&gt;&#10;      &lt;Box style={{ width: 262, flexDirection: 'row', justifyContent: 'center' }}&gt;&lt;Box style={{ width: 22, height: 22, borderRadius: 11, background: '#061F32' }} /&gt;&lt;/Box&gt;&#10;      &lt;Box style={{ flex: 1, height: 2, background: '#08A6F6' }} /&gt;&#10;      &lt;Box style={{ width: 262, flexDirection: 'row', justifyContent: 'center' }}&gt;&lt;Box style={{ width: 26, height: 26, borderRadius: 13, background: '#08A6F6' }} /&gt;&lt;/Box&gt;&#10;    &lt;/Box&gt;&#10;    &lt;Box style={{ flexDirection: 'row', justifyContent: 'space-between', paddingHorizontal: 24 }}&gt;&#10;      &lt;Text style={{ fontSize: 22, color: '#44546A', width: 262, textAlign: 'center', lineHeight: 1.45 }}&gt;工厂制取代作坊，生产第一次摆脱人力极限&lt;/Text&gt;&#10;      &lt;Text style={{ fontSize: 22, color: '#44546A', width: 262, textAlign: 'center', lineHeight: 1.45 }}&gt;流水线与事业部制，管理成为一门独立学科&lt;/Text&gt;&#10;      &lt;Text style={{ fontSize: 22, color: '#44546A', width: 262, textAlign: 'center', lineHeight: 1.45 }}&gt;信息扁平化，中间环节被一件一件消灭&lt;/Text&gt;&#10;      &lt;Text style={{ fontSize: 22, fontWeight: 'bold', color: '#061F32', width: 262, textAlign: 'center', lineHeight: 1.45 }}&gt;工作本身被重写——组织怎么建，还没有标准答案&lt;/Text&gt;&#10;    &lt;/Box&gt;&#10;    &lt;Box style={{ height: 64, background: '#061F32', justifyContent: 'center', paddingHorizontal: 28 }}&gt;&#10;      &lt;Text style={{ fontSize: 24, fontWeight: 'bold', color: '#FFFFFF' }}&gt;前三次你听过、见过，甚至参与过；第四次正在发生，而且不等人。&lt;/Text&gt;&#10;    &lt;/Box&gt;&#10;  &lt;/Box&gt;&#10;  &lt;Box style={{ height: 56, flexDirection: 'row', justifyContent: 'space-between', alignItems: 'center' }}&gt;&#10;    &lt;Text style={{ fontSize: 13, color: '#808080' }}&gt;Source: 工业史与组织演进通行表述（公开常识，不含引用统计数据）&lt;/Text&gt;&#10;    &lt;Text style={{ fontSize: 13, color: '#808080' }}&gt;02 / 14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18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每一次通用技术落地，都是一次组织重写</a:t>
            </a:r>
            <a:endParaRPr/>
          </a:p>
        </p:txBody>
      </p:sp>
      <p:sp>
        <p:nvSpPr>
          <p:cNvPr id="119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120" name="" descr="{&quot;isTemplate&quot;:true,&quot;type&quot;:&quot;text&quot;}"/>
          <p:cNvSpPr txBox="1"/>
          <p:nvPr/>
        </p:nvSpPr>
        <p:spPr>
          <a:xfrm rot="0" flipH="0" flipV="0">
            <a:off x="533400" y="1114425"/>
            <a:ext cx="2495550" cy="32385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zh-CN" sz="2100" b="1">
                <a:solidFill>
                  <a:srgbClr val="061F32"/>
                </a:solidFill>
                <a:latin typeface="Arial"/>
                <a:ea typeface="Arial"/>
              </a:rPr>
              <a:t>蒸汽机时代</a:t>
            </a:r>
            <a:endParaRPr/>
          </a:p>
        </p:txBody>
      </p:sp>
      <p:sp>
        <p:nvSpPr>
          <p:cNvPr id="121" name="" descr="{&quot;isTemplate&quot;:true,&quot;type&quot;:&quot;text&quot;}"/>
          <p:cNvSpPr txBox="1"/>
          <p:nvPr/>
        </p:nvSpPr>
        <p:spPr>
          <a:xfrm rot="0" flipH="0" flipV="0">
            <a:off x="533400" y="1476375"/>
            <a:ext cx="2495550" cy="19050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en-US" sz="1200">
                <a:solidFill>
                  <a:srgbClr val="808080"/>
                </a:solidFill>
                <a:latin typeface="Arial"/>
                <a:ea typeface="Arial"/>
              </a:rPr>
              <a:t>1784</a:t>
            </a:r>
            <a:endParaRPr/>
          </a:p>
        </p:txBody>
      </p:sp>
      <p:sp>
        <p:nvSpPr>
          <p:cNvPr id="122" name="" descr="{&quot;isTemplate&quot;:true,&quot;type&quot;:&quot;text&quot;}"/>
          <p:cNvSpPr txBox="1"/>
          <p:nvPr/>
        </p:nvSpPr>
        <p:spPr>
          <a:xfrm rot="0" flipH="0" flipV="0">
            <a:off x="3409950" y="1114425"/>
            <a:ext cx="2495550" cy="32385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zh-CN" sz="2100" b="1">
                <a:solidFill>
                  <a:srgbClr val="061F32"/>
                </a:solidFill>
                <a:latin typeface="Arial"/>
                <a:ea typeface="Arial"/>
              </a:rPr>
              <a:t>电气时代</a:t>
            </a:r>
            <a:endParaRPr/>
          </a:p>
        </p:txBody>
      </p:sp>
      <p:sp>
        <p:nvSpPr>
          <p:cNvPr id="123" name="" descr="{&quot;isTemplate&quot;:true,&quot;type&quot;:&quot;text&quot;}"/>
          <p:cNvSpPr txBox="1"/>
          <p:nvPr/>
        </p:nvSpPr>
        <p:spPr>
          <a:xfrm rot="0" flipH="0" flipV="0">
            <a:off x="3409950" y="1476375"/>
            <a:ext cx="2495550" cy="19050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en-US" sz="1200">
                <a:solidFill>
                  <a:srgbClr val="808080"/>
                </a:solidFill>
                <a:latin typeface="Arial"/>
                <a:ea typeface="Arial"/>
              </a:rPr>
              <a:t>1913</a:t>
            </a:r>
            <a:endParaRPr/>
          </a:p>
        </p:txBody>
      </p:sp>
      <p:sp>
        <p:nvSpPr>
          <p:cNvPr id="124" name="" descr="{&quot;isTemplate&quot;:true,&quot;type&quot;:&quot;text&quot;}"/>
          <p:cNvSpPr txBox="1"/>
          <p:nvPr/>
        </p:nvSpPr>
        <p:spPr>
          <a:xfrm rot="0" flipH="0" flipV="0">
            <a:off x="6286500" y="1114425"/>
            <a:ext cx="2495550" cy="32385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zh-CN" sz="2100" b="1">
                <a:solidFill>
                  <a:srgbClr val="061F32"/>
                </a:solidFill>
                <a:latin typeface="Arial"/>
                <a:ea typeface="Arial"/>
              </a:rPr>
              <a:t>互联网时代</a:t>
            </a:r>
            <a:endParaRPr/>
          </a:p>
        </p:txBody>
      </p:sp>
      <p:sp>
        <p:nvSpPr>
          <p:cNvPr id="125" name="" descr="{&quot;isTemplate&quot;:true,&quot;type&quot;:&quot;text&quot;}"/>
          <p:cNvSpPr txBox="1"/>
          <p:nvPr/>
        </p:nvSpPr>
        <p:spPr>
          <a:xfrm rot="0" flipH="0" flipV="0">
            <a:off x="6286500" y="1476375"/>
            <a:ext cx="2495550" cy="19050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en-US" sz="1200">
                <a:solidFill>
                  <a:srgbClr val="808080"/>
                </a:solidFill>
                <a:latin typeface="Arial"/>
                <a:ea typeface="Arial"/>
              </a:rPr>
              <a:t>1995</a:t>
            </a:r>
            <a:endParaRPr/>
          </a:p>
        </p:txBody>
      </p:sp>
      <p:sp>
        <p:nvSpPr>
          <p:cNvPr id="126" name="" descr="{&quot;isTemplate&quot;:true,&quot;type&quot;:&quot;text&quot;}"/>
          <p:cNvSpPr txBox="1"/>
          <p:nvPr/>
        </p:nvSpPr>
        <p:spPr>
          <a:xfrm rot="0" flipH="0" flipV="0">
            <a:off x="9163050" y="1114425"/>
            <a:ext cx="2495550" cy="32385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en-US" sz="2100" b="1">
                <a:solidFill>
                  <a:srgbClr val="08A6F6"/>
                </a:solidFill>
                <a:latin typeface="Arial"/>
                <a:ea typeface="Arial"/>
              </a:rPr>
              <a:t>AI </a:t>
            </a:r>
            <a:r>
              <a:rPr lang="zh-CN" sz="2100" b="1">
                <a:solidFill>
                  <a:srgbClr val="08A6F6"/>
                </a:solidFill>
                <a:latin typeface="Arial"/>
                <a:ea typeface="Arial"/>
              </a:rPr>
              <a:t>时代</a:t>
            </a:r>
            <a:endParaRPr/>
          </a:p>
        </p:txBody>
      </p:sp>
      <p:sp>
        <p:nvSpPr>
          <p:cNvPr id="127" name="" descr="{&quot;isTemplate&quot;:true,&quot;type&quot;:&quot;text&quot;}"/>
          <p:cNvSpPr txBox="1"/>
          <p:nvPr/>
        </p:nvSpPr>
        <p:spPr>
          <a:xfrm rot="0" flipH="0" flipV="0">
            <a:off x="9163050" y="1476375"/>
            <a:ext cx="2495550" cy="19050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zh-CN" sz="1200" b="1">
                <a:solidFill>
                  <a:srgbClr val="08A6F6"/>
                </a:solidFill>
                <a:latin typeface="Arial"/>
                <a:ea typeface="Arial"/>
              </a:rPr>
              <a:t>现在</a:t>
            </a:r>
            <a:r>
              <a:rPr lang="en-US" sz="1200" b="1">
                <a:solidFill>
                  <a:srgbClr val="08A6F6"/>
                </a:solidFill>
                <a:latin typeface="Arial"/>
                <a:ea typeface="Arial"/>
              </a:rPr>
              <a:t> · </a:t>
            </a:r>
            <a:r>
              <a:rPr lang="zh-CN" sz="1200" b="1">
                <a:solidFill>
                  <a:srgbClr val="08A6F6"/>
                </a:solidFill>
                <a:latin typeface="Arial"/>
                <a:ea typeface="Arial"/>
              </a:rPr>
              <a:t>正在发生</a:t>
            </a:r>
            <a:endParaRPr/>
          </a:p>
        </p:txBody>
      </p:sp>
      <p:sp>
        <p:nvSpPr>
          <p:cNvPr id="128" name=""/>
          <p:cNvSpPr/>
          <p:nvPr/>
        </p:nvSpPr>
        <p:spPr>
          <a:xfrm rot="0" flipH="0" flipV="0">
            <a:off x="1676400" y="2705100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129" name=""/>
          <p:cNvSpPr/>
          <p:nvPr/>
        </p:nvSpPr>
        <p:spPr>
          <a:xfrm rot="0" flipH="0" flipV="0">
            <a:off x="3028950" y="2800350"/>
            <a:ext cx="381000" cy="1905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130" name=""/>
          <p:cNvSpPr/>
          <p:nvPr/>
        </p:nvSpPr>
        <p:spPr>
          <a:xfrm rot="0" flipH="0" flipV="0">
            <a:off x="4552950" y="2705100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131" name=""/>
          <p:cNvSpPr/>
          <p:nvPr/>
        </p:nvSpPr>
        <p:spPr>
          <a:xfrm rot="0" flipH="0" flipV="0">
            <a:off x="5905500" y="2800350"/>
            <a:ext cx="381000" cy="1905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132" name=""/>
          <p:cNvSpPr/>
          <p:nvPr/>
        </p:nvSpPr>
        <p:spPr>
          <a:xfrm rot="0" flipH="0" flipV="0">
            <a:off x="7429500" y="2705100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133" name=""/>
          <p:cNvSpPr/>
          <p:nvPr/>
        </p:nvSpPr>
        <p:spPr>
          <a:xfrm rot="0" flipH="0" flipV="0">
            <a:off x="8782050" y="2800350"/>
            <a:ext cx="381000" cy="1905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134" name=""/>
          <p:cNvSpPr/>
          <p:nvPr/>
        </p:nvSpPr>
        <p:spPr>
          <a:xfrm rot="0" flipH="0" flipV="0">
            <a:off x="10287000" y="2686050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135" name="" descr="{&quot;isTemplate&quot;:true,&quot;type&quot;:&quot;text&quot;}"/>
          <p:cNvSpPr txBox="1"/>
          <p:nvPr/>
        </p:nvSpPr>
        <p:spPr>
          <a:xfrm rot="0" flipH="0" flipV="0">
            <a:off x="533400" y="3886200"/>
            <a:ext cx="2495550" cy="733425"/>
          </a:xfrm>
          <a:prstGeom prst="rect"/>
        </p:spPr>
        <p:txBody>
          <a:bodyPr wrap="square" lIns="0" tIns="0" rIns="0" bIns="0">
            <a:normAutofit/>
          </a:bodyPr>
          <a:p>
            <a:pPr algn="ctr">
              <a:lnSpc>
                <a:spcPct val="145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工厂制取代作坊，生产第一次摆脱人力极限</a:t>
            </a:r>
            <a:endParaRPr/>
          </a:p>
        </p:txBody>
      </p:sp>
      <p:sp>
        <p:nvSpPr>
          <p:cNvPr id="136" name="" descr="{&quot;isTemplate&quot;:true,&quot;type&quot;:&quot;text&quot;}"/>
          <p:cNvSpPr txBox="1"/>
          <p:nvPr/>
        </p:nvSpPr>
        <p:spPr>
          <a:xfrm rot="0" flipH="0" flipV="0">
            <a:off x="3409950" y="3886200"/>
            <a:ext cx="2495550" cy="733425"/>
          </a:xfrm>
          <a:prstGeom prst="rect"/>
        </p:spPr>
        <p:txBody>
          <a:bodyPr wrap="square" lIns="0" tIns="0" rIns="0" bIns="0">
            <a:normAutofit/>
          </a:bodyPr>
          <a:p>
            <a:pPr algn="ctr">
              <a:lnSpc>
                <a:spcPct val="145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流水线与事业部制，管理成为一门独立学科</a:t>
            </a:r>
            <a:endParaRPr/>
          </a:p>
        </p:txBody>
      </p:sp>
      <p:sp>
        <p:nvSpPr>
          <p:cNvPr id="137" name="" descr="{&quot;isTemplate&quot;:true,&quot;type&quot;:&quot;text&quot;}"/>
          <p:cNvSpPr txBox="1"/>
          <p:nvPr/>
        </p:nvSpPr>
        <p:spPr>
          <a:xfrm rot="0" flipH="0" flipV="0">
            <a:off x="6286500" y="3886200"/>
            <a:ext cx="2495550" cy="733425"/>
          </a:xfrm>
          <a:prstGeom prst="rect"/>
        </p:spPr>
        <p:txBody>
          <a:bodyPr wrap="square" lIns="0" tIns="0" rIns="0" bIns="0">
            <a:normAutofit/>
          </a:bodyPr>
          <a:p>
            <a:pPr algn="ctr">
              <a:lnSpc>
                <a:spcPct val="145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信息扁平化，中间环节被一件一件消灭</a:t>
            </a:r>
            <a:endParaRPr/>
          </a:p>
        </p:txBody>
      </p:sp>
      <p:sp>
        <p:nvSpPr>
          <p:cNvPr id="138" name="" descr="{&quot;isTemplate&quot;:true,&quot;type&quot;:&quot;text&quot;}"/>
          <p:cNvSpPr txBox="1"/>
          <p:nvPr/>
        </p:nvSpPr>
        <p:spPr>
          <a:xfrm rot="0" flipH="0" flipV="0">
            <a:off x="9163050" y="3886200"/>
            <a:ext cx="2495550" cy="733425"/>
          </a:xfrm>
          <a:prstGeom prst="rect"/>
        </p:spPr>
        <p:txBody>
          <a:bodyPr wrap="square" lIns="0" tIns="0" rIns="0" bIns="0">
            <a:normAutofit/>
          </a:bodyPr>
          <a:p>
            <a:pPr algn="ctr">
              <a:lnSpc>
                <a:spcPct val="145000"/>
              </a:lnSpc>
            </a:pPr>
            <a:r>
              <a:rPr lang="zh-CN" sz="1650" b="1">
                <a:solidFill>
                  <a:srgbClr val="061F32"/>
                </a:solidFill>
                <a:latin typeface="Arial"/>
                <a:ea typeface="Arial"/>
              </a:rPr>
              <a:t>工作本身被重写——组织怎么建，还没有标准答案</a:t>
            </a:r>
            <a:endParaRPr/>
          </a:p>
        </p:txBody>
      </p:sp>
      <p:sp>
        <p:nvSpPr>
          <p:cNvPr id="139" name=""/>
          <p:cNvSpPr/>
          <p:nvPr/>
        </p:nvSpPr>
        <p:spPr>
          <a:xfrm rot="0" flipH="0" flipV="0">
            <a:off x="533400" y="5562600"/>
            <a:ext cx="11125200" cy="60960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140" name="" descr="{&quot;isTemplate&quot;:true,&quot;type&quot;:&quot;text&quot;}"/>
          <p:cNvSpPr txBox="1"/>
          <p:nvPr/>
        </p:nvSpPr>
        <p:spPr>
          <a:xfrm rot="0" flipH="0" flipV="0">
            <a:off x="533400" y="5734050"/>
            <a:ext cx="111252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FFFFFF"/>
                </a:solidFill>
                <a:latin typeface="Arial"/>
                <a:ea typeface="Arial"/>
              </a:rPr>
              <a:t>前三次你听过、见过，甚至参与过；第四次正在发生，而且不等人。</a:t>
            </a:r>
            <a:endParaRPr/>
          </a:p>
        </p:txBody>
      </p:sp>
      <p:sp>
        <p:nvSpPr>
          <p:cNvPr id="141" name="" descr="{&quot;isTemplate&quot;:true,&quot;type&quot;:&quot;text&quot;}"/>
          <p:cNvSpPr txBox="1"/>
          <p:nvPr/>
        </p:nvSpPr>
        <p:spPr>
          <a:xfrm rot="0" flipH="0" flipV="0">
            <a:off x="533400" y="6515100"/>
            <a:ext cx="3810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Source: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工业史与组织演进通行表述（公开常识，不含引用统计数据）</a:t>
            </a:r>
            <a:endParaRPr/>
          </a:p>
        </p:txBody>
      </p:sp>
      <p:sp>
        <p:nvSpPr>
          <p:cNvPr id="142" name="" descr="{&quot;isTemplate&quot;:true,&quot;type&quot;:&quot;text&quot;}"/>
          <p:cNvSpPr txBox="1"/>
          <p:nvPr/>
        </p:nvSpPr>
        <p:spPr>
          <a:xfrm rot="0" flipH="0" flipV="0">
            <a:off x="11277600" y="65151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02 / 14</a:t>
            </a:r>
            <a:endParaRPr/>
          </a:p>
        </p:txBody>
      </p:sp>
    </p:spTree>
  </p:cSld>
</p:sld>
</file>

<file path=ppt/slides/slide3.xml><?xml version="1.0" encoding="utf-8"?>
<p:sld xmlns:p="http://schemas.openxmlformats.org/presentationml/2006/main" xmlns:a="http://schemas.openxmlformats.org/drawingml/2006/main">
  <p:cSld>
    <p:spTree>
      <p:nvGrpSpPr>
        <p:cNvPr id="143" name="" descr="&lt;Slide style={{ width: 1280, height: 720, background: '#FFFFFF', flexDirection: 'column', padding: '0 56px', fontFamily: 'Arial, &quot;Microsoft YaHei&quot;, sans-serif' }}&gt;&#10;  &lt;Box style={{ height: 88, paddingTop: 44 }}&gt;&#10;    &lt;Text style={{ fontSize: 34, fontWeight: 'bold', color: '#061F32' }}&gt;你亲眼见过一次这样的事&lt;/Text&gt;&#10;  &lt;/Box&gt;&#10;  &lt;Box style={{ height: 1, background: '#1A1A1A' }} /&gt;&#10;  &lt;Box style={{ flex: 1, flexDirection: 'column', justifyContent: 'center', gap: 48, paddingBottom: 8 }}&gt;&#10;    &lt;Box style={{ flexDirection: 'column', gap: 18, paddingHorizontal: 32 }}&gt;&#10;      &lt;Text style={{ fontSize: 44, fontWeight: 'bold', color: '#061F32', lineHeight: 1.35, textAlign: 'center' }}&gt;「在网上卖东西？没见着人、摸不着货，这生意能成吗？」&lt;/Text&gt;&#10;      &lt;Text style={{ fontSize: 20, color: '#808080', textAlign: 'center' }}&gt;—— 二十多年前，不少生意人心里都有过这样的疑问。后来，市场慢慢给出了答案。&lt;/Text&gt;&#10;    &lt;/Box&gt;&#10;    &lt;Box style={{ flexDirection: 'row', gap: 24 }}&gt;&#10;      &lt;Box style={{ flex: 1, background: '#EFF2F6', padding: '24px 28px', flexDirection: 'column', gap: 10 }}&gt;&#10;        &lt;Text style={{ fontSize: 24, fontWeight: 'bold', color: '#061F32' }}&gt;「客户都在店里呢，不会跑的。」&lt;/Text&gt;&#10;        &lt;Text style={{ fontSize: 18, color: '#44546A', lineHeight: 1.5 }}&gt;——客户没有跑，是习惯一点一点变了。等察觉到的时候，流量已经悄悄到了别人那里。&lt;/Text&gt;&#10;      &lt;/Box&gt;&#10;      &lt;Box style={{ flex: 1, background: '#EFF2F6', padding: '24px 28px', flexDirection: 'column', gap: 10 }}&gt;&#10;        &lt;Text style={{ fontSize: 24, fontWeight: 'bold', color: '#061F32' }}&gt;「等看明白了再进场，稳妥。」&lt;/Text&gt;&#10;        &lt;Text style={{ fontSize: 18, color: '#44546A', lineHeight: 1.5 }}&gt;——稳妥没有错。只是等真正看明白时，机会往往已经被早走半步的人接住了。&lt;/Text&gt;&#10;      &lt;/Box&gt;&#10;      &lt;Box style={{ flex: 1, background: '#EFF2F6', padding: '24px 28px', flexDirection: 'column', gap: 10 }}&gt;&#10;        &lt;Text style={{ fontSize: 24, fontWeight: 'bold', color: '#061F32' }}&gt;「先把眼前的生意做好。」&lt;/Text&gt;&#10;        &lt;Text style={{ fontSize: 18, color: '#44546A', lineHeight: 1.5 }}&gt;——眼前生意当然要紧。只是新工具悄悄改的，恰恰是眼前生意的做法。&lt;/Text&gt;&#10;      &lt;/Box&gt;&#10;    &lt;/Box&gt;&#10;    &lt;Text style={{ fontSize: 24, fontWeight: 'bold', color: '#08A6F6', textAlign: 'center' }}&gt;上一次，多数人是回头看才看明白的；这一次，我们可以早半步。&lt;/Text&gt;&#10;  &lt;/Box&gt;&#10;  &lt;Box style={{ height: 56, flexDirection: 'row', justifyContent: 'space-between', alignItems: 'center' }}&gt;&#10;    &lt;Text style={{ fontSize: 13, color: '#808080' }}&gt;Source: 互联网普及期(1995-2010)行业普遍认知回顾，属共同亲历经验，不含引用统计数据&lt;/Text&gt;&#10;    &lt;Text style={{ fontSize: 13, color: '#808080' }}&gt;03 / 14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45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你亲眼见过一次这样的事</a:t>
            </a:r>
            <a:endParaRPr/>
          </a:p>
        </p:txBody>
      </p:sp>
      <p:sp>
        <p:nvSpPr>
          <p:cNvPr id="146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147" name="" descr="{&quot;isTemplate&quot;:true,&quot;type&quot;:&quot;text&quot;}"/>
          <p:cNvSpPr txBox="1"/>
          <p:nvPr/>
        </p:nvSpPr>
        <p:spPr>
          <a:xfrm rot="0" flipH="0" flipV="0">
            <a:off x="533400" y="1390650"/>
            <a:ext cx="11125200" cy="685800"/>
          </a:xfrm>
          <a:prstGeom prst="rect"/>
        </p:spPr>
        <p:txBody>
          <a:bodyPr wrap="none" lIns="0" tIns="0" rIns="0" bIns="0"/>
          <a:p>
            <a:pPr algn="ctr">
              <a:lnSpc>
                <a:spcPct val="135000"/>
              </a:lnSpc>
            </a:pPr>
            <a:r>
              <a:rPr lang="zh-CN" sz="3300" b="1">
                <a:solidFill>
                  <a:srgbClr val="061F32"/>
                </a:solidFill>
                <a:latin typeface="Arial"/>
                <a:ea typeface="Arial"/>
              </a:rPr>
              <a:t>「在网上卖东西？没见着人、摸不着货，这生意能成吗？」</a:t>
            </a:r>
            <a:endParaRPr/>
          </a:p>
        </p:txBody>
      </p:sp>
      <p:sp>
        <p:nvSpPr>
          <p:cNvPr id="148" name="" descr="{&quot;isTemplate&quot;:true,&quot;type&quot;:&quot;text&quot;}"/>
          <p:cNvSpPr txBox="1"/>
          <p:nvPr/>
        </p:nvSpPr>
        <p:spPr>
          <a:xfrm rot="0" flipH="0" flipV="0">
            <a:off x="533400" y="2247900"/>
            <a:ext cx="11125200" cy="22860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en-US" sz="1500">
                <a:solidFill>
                  <a:srgbClr val="808080"/>
                </a:solidFill>
                <a:latin typeface="Arial"/>
                <a:ea typeface="Arial"/>
              </a:rPr>
              <a:t>—— </a:t>
            </a:r>
            <a:r>
              <a:rPr lang="zh-CN" sz="1500">
                <a:solidFill>
                  <a:srgbClr val="808080"/>
                </a:solidFill>
                <a:latin typeface="Arial"/>
                <a:ea typeface="Arial"/>
              </a:rPr>
              <a:t>二十多年前，不少生意人心里都有过这样的疑问。后来，市场慢慢给出了答案。</a:t>
            </a:r>
            <a:endParaRPr/>
          </a:p>
        </p:txBody>
      </p:sp>
      <p:sp>
        <p:nvSpPr>
          <p:cNvPr id="149" name=""/>
          <p:cNvSpPr/>
          <p:nvPr/>
        </p:nvSpPr>
        <p:spPr>
          <a:xfrm rot="0" flipH="0" flipV="0">
            <a:off x="533400" y="2933700"/>
            <a:ext cx="3552825" cy="2038350"/>
          </a:xfrm>
          <a:prstGeom prst="rect">
            <a:avLst/>
          </a:prstGeom>
          <a:solidFill>
            <a:srgbClr val="EFF2F6"/>
          </a:solidFill>
          <a:ln/>
        </p:spPr>
        <p:txBody>
          <a:bodyPr/>
          <a:p/>
        </p:txBody>
      </p:sp>
      <p:sp>
        <p:nvSpPr>
          <p:cNvPr id="150" name="" descr="{&quot;isTemplate&quot;:true,&quot;type&quot;:&quot;text&quot;}"/>
          <p:cNvSpPr txBox="1"/>
          <p:nvPr/>
        </p:nvSpPr>
        <p:spPr>
          <a:xfrm rot="0" flipH="0" flipV="0">
            <a:off x="800100" y="3162300"/>
            <a:ext cx="3019425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61F32"/>
                </a:solidFill>
                <a:latin typeface="Arial"/>
                <a:ea typeface="Arial"/>
              </a:rPr>
              <a:t>「客户都在店里呢，不会跑的。」</a:t>
            </a:r>
            <a:endParaRPr/>
          </a:p>
        </p:txBody>
      </p:sp>
      <p:sp>
        <p:nvSpPr>
          <p:cNvPr id="151" name="" descr="{&quot;isTemplate&quot;:true,&quot;type&quot;:&quot;text&quot;}"/>
          <p:cNvSpPr txBox="1"/>
          <p:nvPr/>
        </p:nvSpPr>
        <p:spPr>
          <a:xfrm rot="0" flipH="0" flipV="0">
            <a:off x="800100" y="3810000"/>
            <a:ext cx="3019425" cy="933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350">
                <a:solidFill>
                  <a:srgbClr val="44546A"/>
                </a:solidFill>
                <a:latin typeface="Arial"/>
                <a:ea typeface="Arial"/>
              </a:rPr>
              <a:t>——客户没有跑，是习惯一点一点变了。等察觉到的时候，流量已经悄悄到了别人那里。</a:t>
            </a:r>
            <a:endParaRPr/>
          </a:p>
        </p:txBody>
      </p:sp>
      <p:sp>
        <p:nvSpPr>
          <p:cNvPr id="152" name=""/>
          <p:cNvSpPr/>
          <p:nvPr/>
        </p:nvSpPr>
        <p:spPr>
          <a:xfrm rot="0" flipH="0" flipV="0">
            <a:off x="4314825" y="2933700"/>
            <a:ext cx="3562350" cy="2038350"/>
          </a:xfrm>
          <a:prstGeom prst="rect">
            <a:avLst/>
          </a:prstGeom>
          <a:solidFill>
            <a:srgbClr val="EFF2F6"/>
          </a:solidFill>
          <a:ln/>
        </p:spPr>
        <p:txBody>
          <a:bodyPr/>
          <a:p/>
        </p:txBody>
      </p:sp>
      <p:sp>
        <p:nvSpPr>
          <p:cNvPr id="153" name="" descr="{&quot;isTemplate&quot;:true,&quot;type&quot;:&quot;text&quot;}"/>
          <p:cNvSpPr txBox="1"/>
          <p:nvPr/>
        </p:nvSpPr>
        <p:spPr>
          <a:xfrm rot="0" flipH="0" flipV="0">
            <a:off x="4581525" y="3162300"/>
            <a:ext cx="302895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61F32"/>
                </a:solidFill>
                <a:latin typeface="Arial"/>
                <a:ea typeface="Arial"/>
              </a:rPr>
              <a:t>「等看明白了再进场，稳妥。」</a:t>
            </a:r>
            <a:endParaRPr/>
          </a:p>
        </p:txBody>
      </p:sp>
      <p:sp>
        <p:nvSpPr>
          <p:cNvPr id="154" name="" descr="{&quot;isTemplate&quot;:true,&quot;type&quot;:&quot;text&quot;}"/>
          <p:cNvSpPr txBox="1"/>
          <p:nvPr/>
        </p:nvSpPr>
        <p:spPr>
          <a:xfrm rot="0" flipH="0" flipV="0">
            <a:off x="4581525" y="3810000"/>
            <a:ext cx="3028950" cy="933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350">
                <a:solidFill>
                  <a:srgbClr val="44546A"/>
                </a:solidFill>
                <a:latin typeface="Arial"/>
                <a:ea typeface="Arial"/>
              </a:rPr>
              <a:t>——稳妥没有错。只是等真正看明白时，机会往往已经被早走半步的人接住了。</a:t>
            </a:r>
            <a:endParaRPr/>
          </a:p>
        </p:txBody>
      </p:sp>
      <p:sp>
        <p:nvSpPr>
          <p:cNvPr id="155" name=""/>
          <p:cNvSpPr/>
          <p:nvPr/>
        </p:nvSpPr>
        <p:spPr>
          <a:xfrm rot="0" flipH="0" flipV="0">
            <a:off x="8105775" y="2933700"/>
            <a:ext cx="3552825" cy="2038350"/>
          </a:xfrm>
          <a:prstGeom prst="rect">
            <a:avLst/>
          </a:prstGeom>
          <a:solidFill>
            <a:srgbClr val="EFF2F6"/>
          </a:solidFill>
          <a:ln/>
        </p:spPr>
        <p:txBody>
          <a:bodyPr/>
          <a:p/>
        </p:txBody>
      </p:sp>
      <p:sp>
        <p:nvSpPr>
          <p:cNvPr id="156" name="" descr="{&quot;isTemplate&quot;:true,&quot;type&quot;:&quot;text&quot;}"/>
          <p:cNvSpPr txBox="1"/>
          <p:nvPr/>
        </p:nvSpPr>
        <p:spPr>
          <a:xfrm rot="0" flipH="0" flipV="0">
            <a:off x="8372475" y="3162300"/>
            <a:ext cx="301942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61F32"/>
                </a:solidFill>
                <a:latin typeface="Arial"/>
                <a:ea typeface="Arial"/>
              </a:rPr>
              <a:t>「先把眼前的生意做好。」</a:t>
            </a:r>
            <a:endParaRPr/>
          </a:p>
        </p:txBody>
      </p:sp>
      <p:sp>
        <p:nvSpPr>
          <p:cNvPr id="157" name="" descr="{&quot;isTemplate&quot;:true,&quot;type&quot;:&quot;text&quot;}"/>
          <p:cNvSpPr txBox="1"/>
          <p:nvPr/>
        </p:nvSpPr>
        <p:spPr>
          <a:xfrm rot="0" flipH="0" flipV="0">
            <a:off x="8372475" y="3533775"/>
            <a:ext cx="3019425" cy="6191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350">
                <a:solidFill>
                  <a:srgbClr val="44546A"/>
                </a:solidFill>
                <a:latin typeface="Arial"/>
                <a:ea typeface="Arial"/>
              </a:rPr>
              <a:t>——眼前生意当然要紧。只是新工具悄悄改的，恰恰是眼前生意的做法。</a:t>
            </a:r>
            <a:endParaRPr/>
          </a:p>
        </p:txBody>
      </p:sp>
      <p:sp>
        <p:nvSpPr>
          <p:cNvPr id="158" name="" descr="{&quot;isTemplate&quot;:true,&quot;type&quot;:&quot;text&quot;}"/>
          <p:cNvSpPr txBox="1"/>
          <p:nvPr/>
        </p:nvSpPr>
        <p:spPr>
          <a:xfrm rot="0" flipH="0" flipV="0">
            <a:off x="533400" y="5429250"/>
            <a:ext cx="11125200" cy="276225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zh-CN" sz="1800" b="1">
                <a:solidFill>
                  <a:srgbClr val="08A6F6"/>
                </a:solidFill>
                <a:latin typeface="Arial"/>
                <a:ea typeface="Arial"/>
              </a:rPr>
              <a:t>上一次，多数人是回头看才看明白的；这一次，我们可以早半步。</a:t>
            </a:r>
            <a:endParaRPr/>
          </a:p>
        </p:txBody>
      </p:sp>
      <p:sp>
        <p:nvSpPr>
          <p:cNvPr id="159" name="" descr="{&quot;isTemplate&quot;:true,&quot;type&quot;:&quot;text&quot;}"/>
          <p:cNvSpPr txBox="1"/>
          <p:nvPr/>
        </p:nvSpPr>
        <p:spPr>
          <a:xfrm rot="0" flipH="0" flipV="0">
            <a:off x="533400" y="6515100"/>
            <a:ext cx="49815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Source: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互联网普及期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(1995-2010)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行业普遍认知回顾，属共同亲历经验，不含引用统计数据</a:t>
            </a:r>
            <a:endParaRPr/>
          </a:p>
        </p:txBody>
      </p:sp>
      <p:sp>
        <p:nvSpPr>
          <p:cNvPr id="160" name="" descr="{&quot;isTemplate&quot;:true,&quot;type&quot;:&quot;text&quot;}"/>
          <p:cNvSpPr txBox="1"/>
          <p:nvPr/>
        </p:nvSpPr>
        <p:spPr>
          <a:xfrm rot="0" flipH="0" flipV="0">
            <a:off x="11277600" y="65151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03 / 14</a:t>
            </a:r>
            <a:endParaRPr/>
          </a:p>
        </p:txBody>
      </p:sp>
    </p:spTree>
  </p:cSld>
</p:sld>
</file>

<file path=ppt/slides/slide4.xml><?xml version="1.0" encoding="utf-8"?>
<p:sld xmlns:p="http://schemas.openxmlformats.org/presentationml/2006/main" xmlns:a="http://schemas.openxmlformats.org/drawingml/2006/main">
  <p:cSld>
    <p:spTree>
      <p:nvGrpSpPr>
        <p:cNvPr id="161" name="" descr="&lt;Slide style={{ width: 1280, height: 720, background: '#FFFFFF', flexDirection: 'column', padding: '0 56px', fontFamily: 'Arial, &quot;Microsoft YaHei&quot;, sans-serif' }}&gt;&#10;  &lt;Box style={{ height: 88, paddingTop: 44 }}&gt;&#10;    &lt;Text style={{ fontSize: 34, fontWeight: 'bold', color: '#061F32' }}&gt;这一次不一样：互联网改变信息，AI 改变劳动&lt;/Text&gt;&#10;  &lt;/Box&gt;&#10;  &lt;Box style={{ height: 1, background: '#1A1A1A' }} /&gt;&#10;  &lt;Box style={{ flex: 1, flexDirection: 'column', justifyContent: 'space-between', paddingTop: 24, paddingBottom: 16 }}&gt;&#10;    &lt;Box style={{ flexDirection: 'row', gap: 24, alignItems: 'stretch' }}&gt;&#10;      &lt;Box style={{ flex: 1, flexDirection: 'column', gap: 12, paddingHorizontal: 28 }}&gt;&#10;        &lt;Text style={{ fontSize: 28, fontWeight: 'bold', color: '#061F32' }}&gt;互联网时代&lt;/Text&gt;&#10;        &lt;Text style={{ fontSize: 22, color: '#44546A', lineHeight: 1.5 }}&gt;改变的是「信息怎么流」：获取、分发、交易的效率。活还是人来干，只是干得更快、卖得更远。&lt;/Text&gt;&#10;      &lt;/Box&gt;&#10;      &lt;Box style={{ width: 1, background: '#E7E6E6' }} /&gt;&#10;      &lt;Box style={{ flex: 1, flexDirection: 'column', gap: 12, paddingHorizontal: 28 }}&gt;&#10;        &lt;Text style={{ fontSize: 28, fontWeight: 'bold', color: '#08A6F6' }}&gt;AI 时代&lt;/Text&gt;&#10;        &lt;Text style={{ fontSize: 22, fontWeight: 'bold', color: '#061F32', lineHeight: 1.5 }}&gt;改变的是「活由谁来干」：一部分活从人转移到工具。一个人带着一队 AI，能干过去一个小部门的活。&lt;/Text&gt;&#10;      &lt;/Box&gt;&#10;    &lt;/Box&gt;&#10;    &lt;Box style={{ background: '#061F32', padding: '24px 28px', flexDirection: 'column', gap: 14 }}&gt;&#10;      &lt;Text style={{ fontSize: 24, fontWeight: 'bold', color: '#FFFFFF' }}&gt;今天同时成立的三件事&lt;/Text&gt;&#10;      &lt;Box style={{ flexDirection: 'row', gap: 24 }}&gt;&#10;        &lt;Box style={{ flex: 1, flexDirection: 'column', gap: 6 }}&gt;&#10;          &lt;Text style={{ fontSize: 22, fontWeight: 'bold', color: '#08A6F6' }}&gt;① 工具已就位&lt;/Text&gt;&#10;          &lt;Text style={{ fontSize: 20, color: '#E7E6E6', lineHeight: 1.45 }}&gt;企业级 AI 能力成熟，够用且在变强&lt;/Text&gt;&#10;        &lt;/Box&gt;&#10;        &lt;Box style={{ flex: 1, flexDirection: 'column', gap: 6 }}&gt;&#10;          &lt;Text style={{ fontSize: 22, fontWeight: 'bold', color: '#08A6F6' }}&gt;② 员工已开用&lt;/Text&gt;&#10;          &lt;Text style={{ fontSize: 20, color: '#E7E6E6', lineHeight: 1.45 }}&gt;一线早就在用个人 AI 干公司的活&lt;/Text&gt;&#10;        &lt;/Box&gt;&#10;        &lt;Box style={{ flex: 1, flexDirection: 'column', gap: 6 }}&gt;&#10;          &lt;Text style={{ fontSize: 22, fontWeight: 'bold', color: '#08A6F6' }}&gt;③ 组织没跟上&lt;/Text&gt;&#10;          &lt;Text style={{ fontSize: 20, color: '#E7E6E6', lineHeight: 1.45 }}&gt;流程、考核、沉淀，都还按旧分工在跑&lt;/Text&gt;&#10;        &lt;/Box&gt;&#10;      &lt;/Box&gt;&#10;      &lt;Text style={{ fontSize: 24, fontWeight: 'bold', color: '#FFFFFF', lineHeight: 1.4 }}&gt;缺的不是工具，是咬合——这就是「陪跑」站的位置。&lt;/Text&gt;&#10;    &lt;/Box&gt;&#10;  &lt;/Box&gt;&#10;  &lt;Box style={{ height: 56, flexDirection: 'row', justifyContent: 'space-between', alignItems: 'center' }}&gt;&#10;    &lt;Text style={{ fontSize: 13, color: '#808080' }}&gt;Source: 基于互联网史与 AI 能力现状的通用判断，不含引用统计数据&lt;/Text&gt;&#10;    &lt;Text style={{ fontSize: 13, color: '#808080' }}&gt;04 / 14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63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这一次不一样：互联网改变信息，</a:t>
            </a:r>
            <a:r>
              <a:rPr lang="en-US" sz="2550" b="1">
                <a:solidFill>
                  <a:srgbClr val="061F32"/>
                </a:solidFill>
                <a:latin typeface="Arial"/>
                <a:ea typeface="Arial"/>
              </a:rPr>
              <a:t>AI </a:t>
            </a: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改变劳动</a:t>
            </a:r>
            <a:endParaRPr/>
          </a:p>
        </p:txBody>
      </p:sp>
      <p:sp>
        <p:nvSpPr>
          <p:cNvPr id="164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165" name="" descr="{&quot;isTemplate&quot;:true,&quot;type&quot;:&quot;text&quot;}"/>
          <p:cNvSpPr txBox="1"/>
          <p:nvPr/>
        </p:nvSpPr>
        <p:spPr>
          <a:xfrm rot="0" flipH="0" flipV="0">
            <a:off x="533400" y="1076325"/>
            <a:ext cx="5334000" cy="3238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100" b="1">
                <a:solidFill>
                  <a:srgbClr val="061F32"/>
                </a:solidFill>
                <a:latin typeface="Arial"/>
                <a:ea typeface="Arial"/>
              </a:rPr>
              <a:t>互联网时代</a:t>
            </a:r>
            <a:endParaRPr/>
          </a:p>
        </p:txBody>
      </p:sp>
      <p:sp>
        <p:nvSpPr>
          <p:cNvPr id="166" name="" descr="{&quot;isTemplate&quot;:true,&quot;type&quot;:&quot;text&quot;}"/>
          <p:cNvSpPr txBox="1"/>
          <p:nvPr/>
        </p:nvSpPr>
        <p:spPr>
          <a:xfrm rot="0" flipH="0" flipV="0">
            <a:off x="533400" y="1514475"/>
            <a:ext cx="5334000" cy="7620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改变的是「信息怎么流」：获取、分发、交易的效率。活还是人来干，只是干得更快、卖得更远。</a:t>
            </a:r>
            <a:endParaRPr/>
          </a:p>
        </p:txBody>
      </p:sp>
      <p:sp>
        <p:nvSpPr>
          <p:cNvPr id="167" name=""/>
          <p:cNvSpPr/>
          <p:nvPr/>
        </p:nvSpPr>
        <p:spPr>
          <a:xfrm rot="0" flipH="0" flipV="0">
            <a:off x="6096000" y="1076325"/>
            <a:ext cx="9525" cy="1200150"/>
          </a:xfrm>
          <a:prstGeom prst="rect">
            <a:avLst/>
          </a:prstGeom>
          <a:solidFill>
            <a:srgbClr val="E7E6E6"/>
          </a:solidFill>
          <a:ln/>
        </p:spPr>
        <p:txBody>
          <a:bodyPr/>
          <a:p/>
        </p:txBody>
      </p:sp>
      <p:sp>
        <p:nvSpPr>
          <p:cNvPr id="168" name="" descr="{&quot;isTemplate&quot;:true,&quot;type&quot;:&quot;text&quot;}"/>
          <p:cNvSpPr txBox="1"/>
          <p:nvPr/>
        </p:nvSpPr>
        <p:spPr>
          <a:xfrm rot="0" flipH="0" flipV="0">
            <a:off x="6334125" y="1076325"/>
            <a:ext cx="5324475" cy="3238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100" b="1">
                <a:solidFill>
                  <a:srgbClr val="08A6F6"/>
                </a:solidFill>
                <a:latin typeface="Arial"/>
                <a:ea typeface="Arial"/>
              </a:rPr>
              <a:t>AI </a:t>
            </a:r>
            <a:r>
              <a:rPr lang="zh-CN" sz="2100" b="1">
                <a:solidFill>
                  <a:srgbClr val="08A6F6"/>
                </a:solidFill>
                <a:latin typeface="Arial"/>
                <a:ea typeface="Arial"/>
              </a:rPr>
              <a:t>时代</a:t>
            </a:r>
            <a:endParaRPr/>
          </a:p>
        </p:txBody>
      </p:sp>
      <p:sp>
        <p:nvSpPr>
          <p:cNvPr id="169" name="" descr="{&quot;isTemplate&quot;:true,&quot;type&quot;:&quot;text&quot;}"/>
          <p:cNvSpPr txBox="1"/>
          <p:nvPr/>
        </p:nvSpPr>
        <p:spPr>
          <a:xfrm rot="0" flipH="0" flipV="0">
            <a:off x="6334125" y="1514475"/>
            <a:ext cx="5324475" cy="7620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650" b="1">
                <a:solidFill>
                  <a:srgbClr val="061F32"/>
                </a:solidFill>
                <a:latin typeface="Arial"/>
                <a:ea typeface="Arial"/>
              </a:rPr>
              <a:t>改变的是「活由谁来干」：一部分活从人转移到工具。一个人带着一队</a:t>
            </a:r>
            <a:r>
              <a:rPr lang="en-US" sz="1650" b="1">
                <a:solidFill>
                  <a:srgbClr val="061F32"/>
                </a:solidFill>
                <a:latin typeface="Arial"/>
                <a:ea typeface="Arial"/>
              </a:rPr>
              <a:t> AI</a:t>
            </a:r>
            <a:r>
              <a:rPr lang="zh-CN" sz="1650" b="1">
                <a:solidFill>
                  <a:srgbClr val="061F32"/>
                </a:solidFill>
                <a:latin typeface="Arial"/>
                <a:ea typeface="Arial"/>
              </a:rPr>
              <a:t>，能干过去一个小部门的活。</a:t>
            </a:r>
            <a:endParaRPr/>
          </a:p>
        </p:txBody>
      </p:sp>
      <p:sp>
        <p:nvSpPr>
          <p:cNvPr id="170" name=""/>
          <p:cNvSpPr/>
          <p:nvPr/>
        </p:nvSpPr>
        <p:spPr>
          <a:xfrm rot="0" flipH="0" flipV="0">
            <a:off x="533400" y="4133850"/>
            <a:ext cx="11125200" cy="203835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171" name="" descr="{&quot;isTemplate&quot;:true,&quot;type&quot;:&quot;text&quot;}"/>
          <p:cNvSpPr txBox="1"/>
          <p:nvPr/>
        </p:nvSpPr>
        <p:spPr>
          <a:xfrm rot="0" flipH="0" flipV="0">
            <a:off x="800100" y="4362450"/>
            <a:ext cx="105918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FFFFFF"/>
                </a:solidFill>
                <a:latin typeface="Arial"/>
                <a:ea typeface="Arial"/>
              </a:rPr>
              <a:t>今天同时成立的三件事</a:t>
            </a:r>
            <a:endParaRPr/>
          </a:p>
        </p:txBody>
      </p:sp>
      <p:sp>
        <p:nvSpPr>
          <p:cNvPr id="172" name="" descr="{&quot;isTemplate&quot;:true,&quot;type&quot;:&quot;text&quot;}"/>
          <p:cNvSpPr txBox="1"/>
          <p:nvPr/>
        </p:nvSpPr>
        <p:spPr>
          <a:xfrm rot="0" flipH="0" flipV="0">
            <a:off x="800100" y="4772025"/>
            <a:ext cx="338137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08A6F6"/>
                </a:solidFill>
                <a:latin typeface="Arial"/>
                <a:ea typeface="Arial"/>
              </a:rPr>
              <a:t>① </a:t>
            </a:r>
            <a:r>
              <a:rPr lang="zh-CN" sz="1650" b="1">
                <a:solidFill>
                  <a:srgbClr val="08A6F6"/>
                </a:solidFill>
                <a:latin typeface="Arial"/>
                <a:ea typeface="Arial"/>
              </a:rPr>
              <a:t>工具已就位</a:t>
            </a:r>
            <a:endParaRPr/>
          </a:p>
        </p:txBody>
      </p:sp>
      <p:sp>
        <p:nvSpPr>
          <p:cNvPr id="173" name="" descr="{&quot;isTemplate&quot;:true,&quot;type&quot;:&quot;text&quot;}"/>
          <p:cNvSpPr txBox="1"/>
          <p:nvPr/>
        </p:nvSpPr>
        <p:spPr>
          <a:xfrm rot="0" flipH="0" flipV="0">
            <a:off x="800100" y="5086350"/>
            <a:ext cx="3381375" cy="3333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500">
                <a:solidFill>
                  <a:srgbClr val="E7E6E6"/>
                </a:solidFill>
                <a:latin typeface="Arial"/>
                <a:ea typeface="Arial"/>
              </a:rPr>
              <a:t>企业级</a:t>
            </a:r>
            <a:r>
              <a:rPr lang="en-US" sz="1500">
                <a:solidFill>
                  <a:srgbClr val="E7E6E6"/>
                </a:solidFill>
                <a:latin typeface="Arial"/>
                <a:ea typeface="Arial"/>
              </a:rPr>
              <a:t> AI </a:t>
            </a:r>
            <a:r>
              <a:rPr lang="zh-CN" sz="1500">
                <a:solidFill>
                  <a:srgbClr val="E7E6E6"/>
                </a:solidFill>
                <a:latin typeface="Arial"/>
                <a:ea typeface="Arial"/>
              </a:rPr>
              <a:t>能力成熟，够用且在变强</a:t>
            </a:r>
            <a:endParaRPr/>
          </a:p>
        </p:txBody>
      </p:sp>
      <p:sp>
        <p:nvSpPr>
          <p:cNvPr id="174" name="" descr="{&quot;isTemplate&quot;:true,&quot;type&quot;:&quot;text&quot;}"/>
          <p:cNvSpPr txBox="1"/>
          <p:nvPr/>
        </p:nvSpPr>
        <p:spPr>
          <a:xfrm rot="0" flipH="0" flipV="0">
            <a:off x="4410075" y="4772025"/>
            <a:ext cx="33718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08A6F6"/>
                </a:solidFill>
                <a:latin typeface="Arial"/>
                <a:ea typeface="Arial"/>
              </a:rPr>
              <a:t>② </a:t>
            </a:r>
            <a:r>
              <a:rPr lang="zh-CN" sz="1650" b="1">
                <a:solidFill>
                  <a:srgbClr val="08A6F6"/>
                </a:solidFill>
                <a:latin typeface="Arial"/>
                <a:ea typeface="Arial"/>
              </a:rPr>
              <a:t>员工已开用</a:t>
            </a:r>
            <a:endParaRPr/>
          </a:p>
        </p:txBody>
      </p:sp>
      <p:sp>
        <p:nvSpPr>
          <p:cNvPr id="175" name="" descr="{&quot;isTemplate&quot;:true,&quot;type&quot;:&quot;text&quot;}"/>
          <p:cNvSpPr txBox="1"/>
          <p:nvPr/>
        </p:nvSpPr>
        <p:spPr>
          <a:xfrm rot="0" flipH="0" flipV="0">
            <a:off x="4410075" y="5086350"/>
            <a:ext cx="3371850" cy="3333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500">
                <a:solidFill>
                  <a:srgbClr val="E7E6E6"/>
                </a:solidFill>
                <a:latin typeface="Arial"/>
                <a:ea typeface="Arial"/>
              </a:rPr>
              <a:t>一线早就在用个人</a:t>
            </a:r>
            <a:r>
              <a:rPr lang="en-US" sz="1500">
                <a:solidFill>
                  <a:srgbClr val="E7E6E6"/>
                </a:solidFill>
                <a:latin typeface="Arial"/>
                <a:ea typeface="Arial"/>
              </a:rPr>
              <a:t> AI </a:t>
            </a:r>
            <a:r>
              <a:rPr lang="zh-CN" sz="1500">
                <a:solidFill>
                  <a:srgbClr val="E7E6E6"/>
                </a:solidFill>
                <a:latin typeface="Arial"/>
                <a:ea typeface="Arial"/>
              </a:rPr>
              <a:t>干公司的活</a:t>
            </a:r>
            <a:endParaRPr/>
          </a:p>
        </p:txBody>
      </p:sp>
      <p:sp>
        <p:nvSpPr>
          <p:cNvPr id="176" name="" descr="{&quot;isTemplate&quot;:true,&quot;type&quot;:&quot;text&quot;}"/>
          <p:cNvSpPr txBox="1"/>
          <p:nvPr/>
        </p:nvSpPr>
        <p:spPr>
          <a:xfrm rot="0" flipH="0" flipV="0">
            <a:off x="8010525" y="4772025"/>
            <a:ext cx="338137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08A6F6"/>
                </a:solidFill>
                <a:latin typeface="Arial"/>
                <a:ea typeface="Arial"/>
              </a:rPr>
              <a:t>③ </a:t>
            </a:r>
            <a:r>
              <a:rPr lang="zh-CN" sz="1650" b="1">
                <a:solidFill>
                  <a:srgbClr val="08A6F6"/>
                </a:solidFill>
                <a:latin typeface="Arial"/>
                <a:ea typeface="Arial"/>
              </a:rPr>
              <a:t>组织没跟上</a:t>
            </a:r>
            <a:endParaRPr/>
          </a:p>
        </p:txBody>
      </p:sp>
      <p:sp>
        <p:nvSpPr>
          <p:cNvPr id="177" name="" descr="{&quot;isTemplate&quot;:true,&quot;type&quot;:&quot;text&quot;}"/>
          <p:cNvSpPr txBox="1"/>
          <p:nvPr/>
        </p:nvSpPr>
        <p:spPr>
          <a:xfrm rot="0" flipH="0" flipV="0">
            <a:off x="8010525" y="5086350"/>
            <a:ext cx="3381375" cy="3333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500">
                <a:solidFill>
                  <a:srgbClr val="E7E6E6"/>
                </a:solidFill>
                <a:latin typeface="Arial"/>
                <a:ea typeface="Arial"/>
              </a:rPr>
              <a:t>流程、考核、沉淀，都还按旧分工在跑</a:t>
            </a:r>
            <a:endParaRPr/>
          </a:p>
        </p:txBody>
      </p:sp>
      <p:sp>
        <p:nvSpPr>
          <p:cNvPr id="178" name="" descr="{&quot;isTemplate&quot;:true,&quot;type&quot;:&quot;text&quot;}"/>
          <p:cNvSpPr txBox="1"/>
          <p:nvPr/>
        </p:nvSpPr>
        <p:spPr>
          <a:xfrm rot="0" flipH="0" flipV="0">
            <a:off x="800100" y="5553075"/>
            <a:ext cx="10591800" cy="390525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800" b="1">
                <a:solidFill>
                  <a:srgbClr val="FFFFFF"/>
                </a:solidFill>
                <a:latin typeface="Arial"/>
                <a:ea typeface="Arial"/>
              </a:rPr>
              <a:t>缺的不是工具，是咬合——这就是「陪跑」站的位置。</a:t>
            </a:r>
            <a:endParaRPr/>
          </a:p>
        </p:txBody>
      </p:sp>
      <p:sp>
        <p:nvSpPr>
          <p:cNvPr id="179" name="" descr="{&quot;isTemplate&quot;:true,&quot;type&quot;:&quot;text&quot;}"/>
          <p:cNvSpPr txBox="1"/>
          <p:nvPr/>
        </p:nvSpPr>
        <p:spPr>
          <a:xfrm rot="0" flipH="0" flipV="0">
            <a:off x="533400" y="6515100"/>
            <a:ext cx="37433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Source: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基于互联网史与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 AI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能力现状的通用判断，不含引用统计数据</a:t>
            </a:r>
            <a:endParaRPr/>
          </a:p>
        </p:txBody>
      </p:sp>
      <p:sp>
        <p:nvSpPr>
          <p:cNvPr id="180" name="" descr="{&quot;isTemplate&quot;:true,&quot;type&quot;:&quot;text&quot;}"/>
          <p:cNvSpPr txBox="1"/>
          <p:nvPr/>
        </p:nvSpPr>
        <p:spPr>
          <a:xfrm rot="0" flipH="0" flipV="0">
            <a:off x="11277600" y="65151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04 / 14</a:t>
            </a:r>
            <a:endParaRPr/>
          </a:p>
        </p:txBody>
      </p:sp>
    </p:spTree>
  </p:cSld>
</p:sld>
</file>

<file path=ppt/slides/slide5.xml><?xml version="1.0" encoding="utf-8"?>
<p:sld xmlns:p="http://schemas.openxmlformats.org/presentationml/2006/main" xmlns:a="http://schemas.openxmlformats.org/drawingml/2006/main">
  <p:cSld>
    <p:spTree>
      <p:nvGrpSpPr>
        <p:cNvPr id="181" name="" descr="&lt;Slide style={{ width: 1280, height: 720, background: '#FFFFFF', flexDirection: 'column', padding: '0 56px', fontFamily: 'Arial, &quot;Microsoft YaHei&quot;, sans-serif' }}&gt;&#10;  &lt;Box style={{ height: 88, paddingTop: 44 }}&gt;&#10;    &lt;Text style={{ fontSize: 34, fontWeight: 'bold', color: '#061F32' }}&gt;不动的代价：他们不是没看见，是看见了没动&lt;/Text&gt;&#10;  &lt;/Box&gt;&#10;  &lt;Box style={{ height: 1, background: '#1A1A1A' }} /&gt;&#10;  &lt;Box style={{ flex: 1, flexDirection: 'row', gap: 32, paddingTop: 16, paddingBottom: 16 }}&gt;&#10;    &lt;Box style={{ width: '58%', flexDirection: 'column', justifyContent: 'center', gap: 32 }}&gt;&#10;      &lt;Box style={{ flexDirection: 'column', gap: 10, paddingBottom: 20, borderBottom: '1px solid #E7E6E6' }}&gt;&#10;        &lt;Text style={{ fontSize: 26, fontWeight: 'bold', color: '#061F32' }}&gt;柯达：亲手发明了数码相机&lt;/Text&gt;&#10;        &lt;Text style={{ fontSize: 22, color: '#44546A', lineHeight: 1.5 }}&gt;1975 年，柯达工程师造出第一台数码相机，董事会的问题是「这个别放到市场上去，别动了胶卷生意」。胶卷利润太舒服，技术就锁进抽屉。2012 年，柯达破产。&lt;/Text&gt;&#10;      &lt;/Box&gt;&#10;      &lt;Box style={{ flexDirection: 'column', gap: 10 }}&gt;&#10;        &lt;Text style={{ fontSize: 26, fontWeight: 'bold', color: '#061F32' }}&gt;诺基亚：2007 年占全球手机近四成&lt;/Text&gt;&#10;        &lt;Text style={{ fontSize: 22, color: '#44546A', lineHeight: 1.5 }}&gt;iPhone 发布那年，诺基亚是全球手机之王。它们看见了触屏和软件生态，内部报告全都有，但按自己的节奏走。2013 年，手机业务出售。&lt;/Text&gt;&#10;      &lt;/Box&gt;&#10;    &lt;/Box&gt;&#10;    &lt;Box style={{ flex: 1, background: '#061F32', padding: 32, flexDirection: 'column', justifyContent: 'center', gap: 20 }}&gt;&#10;      &lt;Box style={{ width: 48, height: 4, background: '#08A6F6' }} /&gt;&#10;      &lt;Text style={{ fontSize: 28, fontWeight: 'bold', color: '#FFFFFF', lineHeight: 1.45 }}&gt;杀死柯达的不是另一家胶卷公司，杀死诺基亚的不是另一家功能机厂。&lt;/Text&gt;&#10;      &lt;Text style={{ fontSize: 24, fontWeight: 'bold', color: '#08A6F6', lineHeight: 1.45 }}&gt;今天也一样：取代你的不是 AI，是先长出超级个体的同行。&lt;/Text&gt;&#10;      &lt;Text style={{ fontSize: 20, color: '#E7E6E6', lineHeight: 1.5 }}&gt;等 AI 把同行的人效拉开差距，你再追，追的就是别人已经跑完的路。&lt;/Text&gt;&#10;    &lt;/Box&gt;&#10;  &lt;/Box&gt;&#10;  &lt;Box style={{ height: 56, flexDirection: 'row', justifyContent: 'space-between', alignItems: 'center' }}&gt;&#10;    &lt;Text style={{ fontSize: 13, color: '#808080' }}&gt;Source: 公开商业史实（柯达1975年发明数码相机/2012年破产；诺基亚2007年市占近四成/2013年出售手机业务）&lt;/Text&gt;&#10;    &lt;Text style={{ fontSize: 13, color: '#808080' }}&gt;05 / 14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83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不动的代价：他们不是没看见，是看见了没动</a:t>
            </a:r>
            <a:endParaRPr/>
          </a:p>
        </p:txBody>
      </p:sp>
      <p:sp>
        <p:nvSpPr>
          <p:cNvPr id="184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185" name=""/>
          <p:cNvSpPr/>
          <p:nvPr/>
        </p:nvSpPr>
        <p:spPr>
          <a:xfrm rot="0" flipH="0" flipV="0">
            <a:off x="533400" y="1990725"/>
            <a:ext cx="6448425" cy="1743075"/>
          </a:xfrm>
          <a:custGeom>
            <a:pathLst>
              <a:path w="677" h="183">
                <a:moveTo>
                  <a:pt x="0" y="182"/>
                </a:moveTo>
                <a:lnTo>
                  <a:pt x="677" y="182"/>
                </a:lnTo>
                <a:lnTo>
                  <a:pt x="677" y="183"/>
                </a:lnTo>
                <a:lnTo>
                  <a:pt x="0" y="183"/>
                </a:lnTo>
                <a:close/>
              </a:path>
            </a:pathLst>
          </a:custGeom>
          <a:solidFill>
            <a:srgbClr val="E7E6E6"/>
          </a:solidFill>
          <a:ln/>
        </p:spPr>
        <p:txBody>
          <a:bodyPr/>
          <a:p/>
        </p:txBody>
      </p:sp>
      <p:sp>
        <p:nvSpPr>
          <p:cNvPr id="186" name="" descr="{&quot;isTemplate&quot;:true,&quot;type&quot;:&quot;text&quot;}"/>
          <p:cNvSpPr txBox="1"/>
          <p:nvPr/>
        </p:nvSpPr>
        <p:spPr>
          <a:xfrm rot="0" flipH="0" flipV="0">
            <a:off x="533400" y="1990725"/>
            <a:ext cx="6448425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061F32"/>
                </a:solidFill>
                <a:latin typeface="Arial"/>
                <a:ea typeface="Arial"/>
              </a:rPr>
              <a:t>柯达：亲手发明了数码相机</a:t>
            </a:r>
            <a:endParaRPr/>
          </a:p>
        </p:txBody>
      </p:sp>
      <p:sp>
        <p:nvSpPr>
          <p:cNvPr id="187" name="" descr="{&quot;isTemplate&quot;:true,&quot;type&quot;:&quot;text&quot;}"/>
          <p:cNvSpPr txBox="1"/>
          <p:nvPr/>
        </p:nvSpPr>
        <p:spPr>
          <a:xfrm rot="0" flipH="0" flipV="0">
            <a:off x="533400" y="2390775"/>
            <a:ext cx="6448425" cy="11334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650">
                <a:solidFill>
                  <a:srgbClr val="44546A"/>
                </a:solidFill>
                <a:latin typeface="Arial"/>
                <a:ea typeface="Arial"/>
              </a:rPr>
              <a:t>1975 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年，柯达工程师造出第一台数码相机，董事会的问题是「这个别放到市场上去，别动了胶卷生意」。胶卷利润太舒服，技术就锁进抽屉。</a:t>
            </a:r>
            <a:r>
              <a:rPr lang="en-US" sz="1650">
                <a:solidFill>
                  <a:srgbClr val="44546A"/>
                </a:solidFill>
                <a:latin typeface="Arial"/>
                <a:ea typeface="Arial"/>
              </a:rPr>
              <a:t>2012 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年，柯达破产。</a:t>
            </a:r>
            <a:endParaRPr/>
          </a:p>
        </p:txBody>
      </p:sp>
      <p:sp>
        <p:nvSpPr>
          <p:cNvPr id="188" name="" descr="{&quot;isTemplate&quot;:true,&quot;type&quot;:&quot;text&quot;}"/>
          <p:cNvSpPr txBox="1"/>
          <p:nvPr/>
        </p:nvSpPr>
        <p:spPr>
          <a:xfrm rot="0" flipH="0" flipV="0">
            <a:off x="533400" y="4029075"/>
            <a:ext cx="6448425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061F32"/>
                </a:solidFill>
                <a:latin typeface="Arial"/>
                <a:ea typeface="Arial"/>
              </a:rPr>
              <a:t>诺基亚：</a:t>
            </a:r>
            <a:r>
              <a:rPr lang="en-US" sz="1950" b="1">
                <a:solidFill>
                  <a:srgbClr val="061F32"/>
                </a:solidFill>
                <a:latin typeface="Arial"/>
                <a:ea typeface="Arial"/>
              </a:rPr>
              <a:t>2007 </a:t>
            </a:r>
            <a:r>
              <a:rPr lang="zh-CN" sz="1950" b="1">
                <a:solidFill>
                  <a:srgbClr val="061F32"/>
                </a:solidFill>
                <a:latin typeface="Arial"/>
                <a:ea typeface="Arial"/>
              </a:rPr>
              <a:t>年占全球手机近四成</a:t>
            </a:r>
            <a:endParaRPr/>
          </a:p>
        </p:txBody>
      </p:sp>
      <p:sp>
        <p:nvSpPr>
          <p:cNvPr id="189" name="" descr="{&quot;isTemplate&quot;:true,&quot;type&quot;:&quot;text&quot;}"/>
          <p:cNvSpPr txBox="1"/>
          <p:nvPr/>
        </p:nvSpPr>
        <p:spPr>
          <a:xfrm rot="0" flipH="0" flipV="0">
            <a:off x="533400" y="4429125"/>
            <a:ext cx="6448425" cy="7620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650">
                <a:solidFill>
                  <a:srgbClr val="44546A"/>
                </a:solidFill>
                <a:latin typeface="Arial"/>
                <a:ea typeface="Arial"/>
              </a:rPr>
              <a:t>iPhone 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发布那年，诺基亚是全球手机之王。它们看见了触屏和软件生态，内部报告全都有，但按自己的节奏走。</a:t>
            </a:r>
            <a:r>
              <a:rPr lang="en-US" sz="1650">
                <a:solidFill>
                  <a:srgbClr val="44546A"/>
                </a:solidFill>
                <a:latin typeface="Arial"/>
                <a:ea typeface="Arial"/>
              </a:rPr>
              <a:t>2013 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年，手机业务出售。</a:t>
            </a:r>
            <a:endParaRPr/>
          </a:p>
        </p:txBody>
      </p:sp>
      <p:sp>
        <p:nvSpPr>
          <p:cNvPr id="190" name=""/>
          <p:cNvSpPr/>
          <p:nvPr/>
        </p:nvSpPr>
        <p:spPr>
          <a:xfrm rot="0" flipH="0" flipV="0">
            <a:off x="7286625" y="1000125"/>
            <a:ext cx="4371975" cy="5172075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191" name=""/>
          <p:cNvSpPr/>
          <p:nvPr/>
        </p:nvSpPr>
        <p:spPr>
          <a:xfrm rot="0" flipH="0" flipV="0">
            <a:off x="7591425" y="1838325"/>
            <a:ext cx="457200" cy="3810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192" name="" descr="{&quot;isTemplate&quot;:true,&quot;type&quot;:&quot;text&quot;}"/>
          <p:cNvSpPr txBox="1"/>
          <p:nvPr/>
        </p:nvSpPr>
        <p:spPr>
          <a:xfrm rot="0" flipH="0" flipV="0">
            <a:off x="7591425" y="2066925"/>
            <a:ext cx="3762375" cy="14001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2100" b="1">
                <a:solidFill>
                  <a:srgbClr val="FFFFFF"/>
                </a:solidFill>
                <a:latin typeface="Arial"/>
                <a:ea typeface="Arial"/>
              </a:rPr>
              <a:t>杀死柯达的不是另一家胶卷公司，杀死诺基亚的不是另一家功能机厂。</a:t>
            </a:r>
            <a:endParaRPr/>
          </a:p>
        </p:txBody>
      </p:sp>
      <p:sp>
        <p:nvSpPr>
          <p:cNvPr id="193" name="" descr="{&quot;isTemplate&quot;:true,&quot;type&quot;:&quot;text&quot;}"/>
          <p:cNvSpPr txBox="1"/>
          <p:nvPr/>
        </p:nvSpPr>
        <p:spPr>
          <a:xfrm rot="0" flipH="0" flipV="0">
            <a:off x="7591425" y="3657600"/>
            <a:ext cx="3762375" cy="8001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1800" b="1">
                <a:solidFill>
                  <a:srgbClr val="08A6F6"/>
                </a:solidFill>
                <a:latin typeface="Arial"/>
                <a:ea typeface="Arial"/>
              </a:rPr>
              <a:t>今天也一样：取代你的不是</a:t>
            </a:r>
            <a:r>
              <a:rPr lang="en-US" sz="1800" b="1">
                <a:solidFill>
                  <a:srgbClr val="08A6F6"/>
                </a:solidFill>
                <a:latin typeface="Arial"/>
                <a:ea typeface="Arial"/>
              </a:rPr>
              <a:t> AI</a:t>
            </a:r>
            <a:r>
              <a:rPr lang="zh-CN" sz="1800" b="1">
                <a:solidFill>
                  <a:srgbClr val="08A6F6"/>
                </a:solidFill>
                <a:latin typeface="Arial"/>
                <a:ea typeface="Arial"/>
              </a:rPr>
              <a:t>，是先长出超级个体的同行。</a:t>
            </a:r>
            <a:endParaRPr/>
          </a:p>
        </p:txBody>
      </p:sp>
      <p:sp>
        <p:nvSpPr>
          <p:cNvPr id="194" name="" descr="{&quot;isTemplate&quot;:true,&quot;type&quot;:&quot;text&quot;}"/>
          <p:cNvSpPr txBox="1"/>
          <p:nvPr/>
        </p:nvSpPr>
        <p:spPr>
          <a:xfrm rot="0" flipH="0" flipV="0">
            <a:off x="7591425" y="4648200"/>
            <a:ext cx="3762375" cy="6858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00">
                <a:solidFill>
                  <a:srgbClr val="E7E6E6"/>
                </a:solidFill>
                <a:latin typeface="Arial"/>
                <a:ea typeface="Arial"/>
              </a:rPr>
              <a:t>等</a:t>
            </a:r>
            <a:r>
              <a:rPr lang="en-US" sz="1500">
                <a:solidFill>
                  <a:srgbClr val="E7E6E6"/>
                </a:solidFill>
                <a:latin typeface="Arial"/>
                <a:ea typeface="Arial"/>
              </a:rPr>
              <a:t> AI </a:t>
            </a:r>
            <a:r>
              <a:rPr lang="zh-CN" sz="1500">
                <a:solidFill>
                  <a:srgbClr val="E7E6E6"/>
                </a:solidFill>
                <a:latin typeface="Arial"/>
                <a:ea typeface="Arial"/>
              </a:rPr>
              <a:t>把同行的人效拉开差距，你再追，追的就是别人已经跑完的路。</a:t>
            </a:r>
            <a:endParaRPr/>
          </a:p>
        </p:txBody>
      </p:sp>
      <p:sp>
        <p:nvSpPr>
          <p:cNvPr id="195" name="" descr="{&quot;isTemplate&quot;:true,&quot;type&quot;:&quot;text&quot;}"/>
          <p:cNvSpPr txBox="1"/>
          <p:nvPr/>
        </p:nvSpPr>
        <p:spPr>
          <a:xfrm rot="0" flipH="0" flipV="0">
            <a:off x="533400" y="6515100"/>
            <a:ext cx="62198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Source: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公开商业史实（柯达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1975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年发明数码相机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/2012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年破产；诺基亚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2007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年市占近四成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/2013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年出售手机业务）</a:t>
            </a:r>
            <a:endParaRPr/>
          </a:p>
        </p:txBody>
      </p:sp>
      <p:sp>
        <p:nvSpPr>
          <p:cNvPr id="196" name="" descr="{&quot;isTemplate&quot;:true,&quot;type&quot;:&quot;text&quot;}"/>
          <p:cNvSpPr txBox="1"/>
          <p:nvPr/>
        </p:nvSpPr>
        <p:spPr>
          <a:xfrm rot="0" flipH="0" flipV="0">
            <a:off x="11277600" y="65151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05 / 14</a:t>
            </a:r>
            <a:endParaRPr/>
          </a:p>
        </p:txBody>
      </p:sp>
    </p:spTree>
  </p:cSld>
</p:sld>
</file>

<file path=ppt/slides/slide6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197" name="" descr="&lt;Slide style={{ width: 1280, height: 720, background: '#FFFFFF', flexDirection: 'column', padding: '0 56px', fontFamily: 'Arial, &quot;Microsoft YaHei&quot;, sans-serif' }}&gt;&#10;  &lt;Box style={{ height: 88, paddingTop: 44 }}&gt;&#10;    &lt;Text style={{ fontSize: 34, fontWeight: 'bold', color: '#061F32' }}&gt;三本账都指向同一个动作：收口到组织级统一底座&lt;/Text&gt;&#10;  &lt;/Box&gt;&#10;  &lt;Box style={{ height: 1, background: '#1A1A1A' }} /&gt;&#10;  &lt;Box style={{ flex: 1, flexDirection: 'row', gap: 24, paddingTop: 20, paddingBottom: 20 }}&gt;&#10;    &lt;Box style={{ flex: 1, background: '#F7F7F7', borderTop: '4px solid #061F32', padding: 28, flexDirection: 'column', gap: 16 }}&gt;&#10;      &lt;FAIcon name='dollar' style={{ fill: '#061F32', width: 40, height: 40 }} /&gt;&#10;      &lt;Text style={{ fontSize: 26, fontWeight: 'bold', color: '#061F32' }}&gt;财务账&lt;/Text&gt;&#10;      &lt;Text style={{ fontSize: 22, color: '#44546A', lineHeight: 1.5 }}&gt;员工各自散用 AI，费用走个人账户，是看不见的账外支出。投入产出口径混乱，ROI 永远算不清，预算自然申请不下来。&lt;/Text&gt;&#10;    &lt;/Box&gt;&#10;    &lt;Box style={{ flex: 1, background: '#F7F7F7', borderTop: '4px solid #061F32', padding: 28, flexDirection: 'column', gap: 16 }}&gt;&#10;      &lt;FAIcon name='shield' style={{ fill: '#061F32', width: 40, height: 40 }} /&gt;&#10;      &lt;Text style={{ fontSize: 26, fontWeight: 'bold', color: '#061F32' }}&gt;风险账&lt;/Text&gt;&#10;      &lt;Text style={{ fontSize: 22, color: '#44546A', lineHeight: 1.5 }}&gt;用个人账号干公司的活，客户数据、代码、经营信息在体系外流转，泄密与合规责任无人兜底——出了事，是企业出事。&lt;/Text&gt;&#10;    &lt;/Box&gt;&#10;    &lt;Box style={{ flex: 1, background: '#F7F7F7', borderTop: '4px solid #061F32', padding: 28, flexDirection: 'column', gap: 16 }}&gt;&#10;      &lt;FAIcon name='chart-line' style={{ fill: '#061F32', width: 40, height: 40 }} /&gt;&#10;      &lt;Text style={{ fontSize: 26, fontWeight: 'bold', color: '#061F32' }}&gt;机会账&lt;/Text&gt;&#10;      &lt;Text style={{ fontSize: 22, color: '#44546A', lineHeight: 1.5 }}&gt;AI 使用能力正在写进招聘要求与绩效考核，先动手的组织拿到人才溢价；观望者之后花两倍价钱，也未必挖得到人。&lt;/Text&gt;&#10;    &lt;/Box&gt;&#10;  &lt;/Box&gt;&#10;  &lt;Box style={{ height: 64, background: '#061F32', justifyContent: 'center', paddingHorizontal: 28, marginBottom: 16 }}&gt;&#10;    &lt;Text style={{ fontSize: 24, fontWeight: 'bold', color: '#FFFFFF' }}&gt;同一个动作：收口到组织级统一底座——唯一入口 · 统一账号 · 集中治理&lt;/Text&gt;&#10;  &lt;/Box&gt;&#10;  &lt;Box style={{ height: 56, flexDirection: 'row', justifyContent: 'space-between', alignItems: 'center' }}&gt;&#10;    &lt;Text style={{ fontSize: 13, color: '#808080' }}&gt;Source: 腾讯 WorkBuddy × 国脉客户实践总结（三本账框架）&lt;/Text&gt;&#10;    &lt;Text style={{ fontSize: 13, color: '#808080' }}&gt;06 / 14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99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三本账都指向同一个动作：收口到组织级统一底座</a:t>
            </a:r>
            <a:endParaRPr/>
          </a:p>
        </p:txBody>
      </p:sp>
      <p:sp>
        <p:nvSpPr>
          <p:cNvPr id="200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201" name=""/>
          <p:cNvSpPr/>
          <p:nvPr/>
        </p:nvSpPr>
        <p:spPr>
          <a:xfrm rot="0" flipH="0" flipV="0">
            <a:off x="533400" y="1076325"/>
            <a:ext cx="3552825" cy="4333875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p/>
        </p:txBody>
      </p:sp>
      <p:sp>
        <p:nvSpPr>
          <p:cNvPr id="202" name=""/>
          <p:cNvSpPr/>
          <p:nvPr/>
        </p:nvSpPr>
        <p:spPr>
          <a:xfrm rot="0" flipH="0" flipV="0">
            <a:off x="533400" y="1038225"/>
            <a:ext cx="3552825" cy="4371975"/>
          </a:xfrm>
          <a:custGeom>
            <a:pathLst>
              <a:path w="373" h="459">
                <a:moveTo>
                  <a:pt x="0" y="0"/>
                </a:moveTo>
                <a:lnTo>
                  <a:pt x="373" y="0"/>
                </a:lnTo>
                <a:lnTo>
                  <a:pt x="373" y="4"/>
                </a:lnTo>
                <a:lnTo>
                  <a:pt x="0" y="4"/>
                </a:lnTo>
                <a:close/>
              </a:path>
            </a:pathLst>
          </a:custGeom>
          <a:solidFill>
            <a:srgbClr val="061F32"/>
          </a:solidFill>
          <a:ln/>
        </p:spPr>
        <p:txBody>
          <a:bodyPr/>
          <a:p/>
        </p:txBody>
      </p:sp>
      <p:pic>
        <p:nvPicPr>
          <p:cNvPr id="203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00100" y="1343025"/>
            <a:ext cx="381000" cy="381000"/>
          </a:xfrm>
          <a:prstGeom prst="rect">
            <a:avLst/>
          </a:prstGeom>
          <a:ln/>
        </p:spPr>
      </p:pic>
      <p:sp>
        <p:nvSpPr>
          <p:cNvPr id="204" name="" descr="{&quot;isTemplate&quot;:true,&quot;type&quot;:&quot;text&quot;}"/>
          <p:cNvSpPr txBox="1"/>
          <p:nvPr/>
        </p:nvSpPr>
        <p:spPr>
          <a:xfrm rot="0" flipH="0" flipV="0">
            <a:off x="800100" y="1876425"/>
            <a:ext cx="3019425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061F32"/>
                </a:solidFill>
                <a:latin typeface="Arial"/>
                <a:ea typeface="Arial"/>
              </a:rPr>
              <a:t>财务账</a:t>
            </a:r>
            <a:endParaRPr/>
          </a:p>
        </p:txBody>
      </p:sp>
      <p:sp>
        <p:nvSpPr>
          <p:cNvPr id="205" name="" descr="{&quot;isTemplate&quot;:true,&quot;type&quot;:&quot;text&quot;}"/>
          <p:cNvSpPr txBox="1"/>
          <p:nvPr/>
        </p:nvSpPr>
        <p:spPr>
          <a:xfrm rot="0" flipH="0" flipV="0">
            <a:off x="800100" y="2333625"/>
            <a:ext cx="3019425" cy="15144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员工各自散用</a:t>
            </a:r>
            <a:r>
              <a:rPr lang="en-US" sz="1650">
                <a:solidFill>
                  <a:srgbClr val="44546A"/>
                </a:solidFill>
                <a:latin typeface="Arial"/>
                <a:ea typeface="Arial"/>
              </a:rPr>
              <a:t> AI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，费用走个人账户，是看不见的账外支出。投入产出口径混乱，</a:t>
            </a:r>
            <a:r>
              <a:rPr lang="en-US" sz="1650">
                <a:solidFill>
                  <a:srgbClr val="44546A"/>
                </a:solidFill>
                <a:latin typeface="Arial"/>
                <a:ea typeface="Arial"/>
              </a:rPr>
              <a:t>ROI 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永远算不清，预算自然申请不下来。</a:t>
            </a:r>
            <a:endParaRPr/>
          </a:p>
        </p:txBody>
      </p:sp>
      <p:sp>
        <p:nvSpPr>
          <p:cNvPr id="206" name=""/>
          <p:cNvSpPr/>
          <p:nvPr/>
        </p:nvSpPr>
        <p:spPr>
          <a:xfrm rot="0" flipH="0" flipV="0">
            <a:off x="4314825" y="1076325"/>
            <a:ext cx="3562350" cy="4333875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p/>
        </p:txBody>
      </p:sp>
      <p:sp>
        <p:nvSpPr>
          <p:cNvPr id="207" name=""/>
          <p:cNvSpPr/>
          <p:nvPr/>
        </p:nvSpPr>
        <p:spPr>
          <a:xfrm rot="0" flipH="0" flipV="0">
            <a:off x="4314825" y="1038225"/>
            <a:ext cx="3562350" cy="4371975"/>
          </a:xfrm>
          <a:custGeom>
            <a:pathLst>
              <a:path w="374" h="459">
                <a:moveTo>
                  <a:pt x="0" y="0"/>
                </a:moveTo>
                <a:lnTo>
                  <a:pt x="374" y="0"/>
                </a:lnTo>
                <a:lnTo>
                  <a:pt x="374" y="4"/>
                </a:lnTo>
                <a:lnTo>
                  <a:pt x="0" y="4"/>
                </a:lnTo>
                <a:close/>
              </a:path>
            </a:pathLst>
          </a:custGeom>
          <a:solidFill>
            <a:srgbClr val="061F32"/>
          </a:solidFill>
          <a:ln/>
        </p:spPr>
        <p:txBody>
          <a:bodyPr/>
          <a:p/>
        </p:txBody>
      </p:sp>
      <p:pic>
        <p:nvPicPr>
          <p:cNvPr id="208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4581525" y="1343025"/>
            <a:ext cx="381000" cy="381000"/>
          </a:xfrm>
          <a:prstGeom prst="rect">
            <a:avLst/>
          </a:prstGeom>
          <a:ln/>
        </p:spPr>
      </p:pic>
      <p:sp>
        <p:nvSpPr>
          <p:cNvPr id="209" name="" descr="{&quot;isTemplate&quot;:true,&quot;type&quot;:&quot;text&quot;}"/>
          <p:cNvSpPr txBox="1"/>
          <p:nvPr/>
        </p:nvSpPr>
        <p:spPr>
          <a:xfrm rot="0" flipH="0" flipV="0">
            <a:off x="4581525" y="1876425"/>
            <a:ext cx="302895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061F32"/>
                </a:solidFill>
                <a:latin typeface="Arial"/>
                <a:ea typeface="Arial"/>
              </a:rPr>
              <a:t>风险账</a:t>
            </a:r>
            <a:endParaRPr/>
          </a:p>
        </p:txBody>
      </p:sp>
      <p:sp>
        <p:nvSpPr>
          <p:cNvPr id="210" name="" descr="{&quot;isTemplate&quot;:true,&quot;type&quot;:&quot;text&quot;}"/>
          <p:cNvSpPr txBox="1"/>
          <p:nvPr/>
        </p:nvSpPr>
        <p:spPr>
          <a:xfrm rot="0" flipH="0" flipV="0">
            <a:off x="4581525" y="2333625"/>
            <a:ext cx="3028950" cy="15144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用个人账号干公司的活，客户数据、代码、经营信息在体系外流转，泄密与合规责任无人兜底——出了事，是企业出事。</a:t>
            </a:r>
            <a:endParaRPr/>
          </a:p>
        </p:txBody>
      </p:sp>
      <p:sp>
        <p:nvSpPr>
          <p:cNvPr id="211" name=""/>
          <p:cNvSpPr/>
          <p:nvPr/>
        </p:nvSpPr>
        <p:spPr>
          <a:xfrm rot="0" flipH="0" flipV="0">
            <a:off x="8105775" y="1076325"/>
            <a:ext cx="3552825" cy="4333875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p/>
        </p:txBody>
      </p:sp>
      <p:sp>
        <p:nvSpPr>
          <p:cNvPr id="212" name=""/>
          <p:cNvSpPr/>
          <p:nvPr/>
        </p:nvSpPr>
        <p:spPr>
          <a:xfrm rot="0" flipH="0" flipV="0">
            <a:off x="8105775" y="1038225"/>
            <a:ext cx="3552825" cy="4371975"/>
          </a:xfrm>
          <a:custGeom>
            <a:pathLst>
              <a:path w="373" h="459">
                <a:moveTo>
                  <a:pt x="0" y="0"/>
                </a:moveTo>
                <a:lnTo>
                  <a:pt x="373" y="0"/>
                </a:lnTo>
                <a:lnTo>
                  <a:pt x="373" y="4"/>
                </a:lnTo>
                <a:lnTo>
                  <a:pt x="0" y="4"/>
                </a:lnTo>
                <a:close/>
              </a:path>
            </a:pathLst>
          </a:custGeom>
          <a:solidFill>
            <a:srgbClr val="061F32"/>
          </a:solidFill>
          <a:ln/>
        </p:spPr>
        <p:txBody>
          <a:bodyPr/>
          <a:p/>
        </p:txBody>
      </p:sp>
      <p:pic>
        <p:nvPicPr>
          <p:cNvPr id="213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8372475" y="1343025"/>
            <a:ext cx="381000" cy="381000"/>
          </a:xfrm>
          <a:prstGeom prst="rect">
            <a:avLst/>
          </a:prstGeom>
          <a:ln/>
        </p:spPr>
      </p:pic>
      <p:sp>
        <p:nvSpPr>
          <p:cNvPr id="214" name="" descr="{&quot;isTemplate&quot;:true,&quot;type&quot;:&quot;text&quot;}"/>
          <p:cNvSpPr txBox="1"/>
          <p:nvPr/>
        </p:nvSpPr>
        <p:spPr>
          <a:xfrm rot="0" flipH="0" flipV="0">
            <a:off x="8372475" y="1876425"/>
            <a:ext cx="3019425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061F32"/>
                </a:solidFill>
                <a:latin typeface="Arial"/>
                <a:ea typeface="Arial"/>
              </a:rPr>
              <a:t>机会账</a:t>
            </a:r>
            <a:endParaRPr/>
          </a:p>
        </p:txBody>
      </p:sp>
      <p:sp>
        <p:nvSpPr>
          <p:cNvPr id="215" name="" descr="{&quot;isTemplate&quot;:true,&quot;type&quot;:&quot;text&quot;}"/>
          <p:cNvSpPr txBox="1"/>
          <p:nvPr/>
        </p:nvSpPr>
        <p:spPr>
          <a:xfrm rot="0" flipH="0" flipV="0">
            <a:off x="8372475" y="2333625"/>
            <a:ext cx="3019425" cy="15144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650">
                <a:solidFill>
                  <a:srgbClr val="44546A"/>
                </a:solidFill>
                <a:latin typeface="Arial"/>
                <a:ea typeface="Arial"/>
              </a:rPr>
              <a:t>AI 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使用能力正在写进招聘要求与绩效考核，先动手的组织拿到人才溢价；观望者之后花两倍价钱，也未必挖得到人。</a:t>
            </a:r>
            <a:endParaRPr/>
          </a:p>
        </p:txBody>
      </p:sp>
      <p:sp>
        <p:nvSpPr>
          <p:cNvPr id="216" name=""/>
          <p:cNvSpPr/>
          <p:nvPr/>
        </p:nvSpPr>
        <p:spPr>
          <a:xfrm rot="0" flipH="0" flipV="0">
            <a:off x="533400" y="5562600"/>
            <a:ext cx="11125200" cy="60960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217" name="" descr="{&quot;isTemplate&quot;:true,&quot;type&quot;:&quot;text&quot;}"/>
          <p:cNvSpPr txBox="1"/>
          <p:nvPr/>
        </p:nvSpPr>
        <p:spPr>
          <a:xfrm rot="0" flipH="0" flipV="0">
            <a:off x="533400" y="5734050"/>
            <a:ext cx="111252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FFFFFF"/>
                </a:solidFill>
                <a:latin typeface="Arial"/>
                <a:ea typeface="Arial"/>
              </a:rPr>
              <a:t>同一个动作：收口到组织级统一底座——唯一入口</a:t>
            </a:r>
            <a:r>
              <a:rPr lang="en-US" sz="1800" b="1">
                <a:solidFill>
                  <a:srgbClr val="FFFFFF"/>
                </a:solidFill>
                <a:latin typeface="Arial"/>
                <a:ea typeface="Arial"/>
              </a:rPr>
              <a:t> · </a:t>
            </a:r>
            <a:r>
              <a:rPr lang="zh-CN" sz="1800" b="1">
                <a:solidFill>
                  <a:srgbClr val="FFFFFF"/>
                </a:solidFill>
                <a:latin typeface="Arial"/>
                <a:ea typeface="Arial"/>
              </a:rPr>
              <a:t>统一账号</a:t>
            </a:r>
            <a:r>
              <a:rPr lang="en-US" sz="1800" b="1">
                <a:solidFill>
                  <a:srgbClr val="FFFFFF"/>
                </a:solidFill>
                <a:latin typeface="Arial"/>
                <a:ea typeface="Arial"/>
              </a:rPr>
              <a:t> · </a:t>
            </a:r>
            <a:r>
              <a:rPr lang="zh-CN" sz="1800" b="1">
                <a:solidFill>
                  <a:srgbClr val="FFFFFF"/>
                </a:solidFill>
                <a:latin typeface="Arial"/>
                <a:ea typeface="Arial"/>
              </a:rPr>
              <a:t>集中治理</a:t>
            </a:r>
            <a:endParaRPr/>
          </a:p>
        </p:txBody>
      </p:sp>
      <p:sp>
        <p:nvSpPr>
          <p:cNvPr id="218" name="" descr="{&quot;isTemplate&quot;:true,&quot;type&quot;:&quot;text&quot;}"/>
          <p:cNvSpPr txBox="1"/>
          <p:nvPr/>
        </p:nvSpPr>
        <p:spPr>
          <a:xfrm rot="0" flipH="0" flipV="0">
            <a:off x="533400" y="6515100"/>
            <a:ext cx="33813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Source: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腾讯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 WorkBuddy ×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国脉客户实践总结（三本账框架）</a:t>
            </a:r>
            <a:endParaRPr/>
          </a:p>
        </p:txBody>
      </p:sp>
      <p:sp>
        <p:nvSpPr>
          <p:cNvPr id="219" name="" descr="{&quot;isTemplate&quot;:true,&quot;type&quot;:&quot;text&quot;}"/>
          <p:cNvSpPr txBox="1"/>
          <p:nvPr/>
        </p:nvSpPr>
        <p:spPr>
          <a:xfrm rot="0" flipH="0" flipV="0">
            <a:off x="11277600" y="65151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06 / 14</a:t>
            </a:r>
            <a:endParaRPr/>
          </a:p>
        </p:txBody>
      </p:sp>
    </p:spTree>
  </p:cSld>
</p:sld>
</file>

<file path=ppt/slides/slide7.xml><?xml version="1.0" encoding="utf-8"?>
<p:sld xmlns:p="http://schemas.openxmlformats.org/presentationml/2006/main" xmlns:a="http://schemas.openxmlformats.org/drawingml/2006/main">
  <p:cSld>
    <p:spTree>
      <p:nvGrpSpPr>
        <p:cNvPr id="220" name="" descr="&lt;Slide style={{ width: 1280, height: 720, background: '#FFFFFF', flexDirection: 'column', padding: '0 56px', fontFamily: 'Arial, &quot;Microsoft YaHei&quot;, sans-serif' }}&gt;&#10;  &lt;Box style={{ height: 88, paddingTop: 44 }}&gt;&#10;    &lt;Text style={{ fontSize: 34, fontWeight: 'bold', color: '#061F32' }}&gt;老板只需要拍板三样，180 天后拿回四样&lt;/Text&gt;&#10;  &lt;/Box&gt;&#10;  &lt;Box style={{ height: 1, background: '#1A1A1A' }} /&gt;&#10;  &lt;Box style={{ flex: 1, flexDirection: 'row', gap: 32, paddingTop: 16, paddingBottom: 16 }}&gt;&#10;    &lt;Box style={{ width: '34%', background: '#061F32', padding: 28, flexDirection: 'column', justifyContent: 'center', gap: 22 }}&gt;&#10;      &lt;Text style={{ fontSize: 26, fontWeight: 'bold', color: '#FFFFFF' }}&gt;拍板三样&lt;/Text&gt;&#10;      &lt;Box style={{ flexDirection: 'row', gap: 14, alignItems: 'center' }}&gt;&#10;        &lt;Text style={{ fontSize: 22, fontWeight: 'bold', color: '#08A6F6' }}&gt;①&lt;/Text&gt;&#10;        &lt;Text style={{ fontSize: 22, color: '#FFFFFF' }}&gt;一把手表态&lt;/Text&gt;&#10;      &lt;/Box&gt;&#10;      &lt;Box style={{ flexDirection: 'row', gap: 14, alignItems: 'center' }}&gt;&#10;        &lt;Text style={{ fontSize: 22, fontWeight: 'bold', color: '#08A6F6' }}&gt;②&lt;/Text&gt;&#10;        &lt;Text style={{ fontSize: 22, color: '#FFFFFF' }}&gt;账号铺量&lt;/Text&gt;&#10;      &lt;/Box&gt;&#10;      &lt;Box style={{ flexDirection: 'row', gap: 14, alignItems: 'center' }}&gt;&#10;        &lt;Text style={{ fontSize: 22, fontWeight: 'bold', color: '#08A6F6' }}&gt;③&lt;/Text&gt;&#10;        &lt;Text style={{ fontSize: 22, color: '#FFFFFF' }}&gt;IT 牵头&lt;/Text&gt;&#10;      &lt;/Box&gt;&#10;      &lt;Box style={{ width: 48, height: 3, background: '#08A6F6', marginTop: 8 }} /&gt;&#10;      &lt;Text style={{ fontSize: 22, fontWeight: 'bold', color: '#08A6F6', lineHeight: 1.45 }}&gt;不买 FDE，买长出 FDE 的土壤&lt;/Text&gt;&#10;    &lt;/Box&gt;&#10;    &lt;Box style={{ flex: 1, flexDirection: 'column', justifyContent: 'center', gap: 18 }}&gt;&#10;      &lt;Text style={{ fontSize: 26, fontWeight: 'bold', color: '#061F32' }}&gt;180 天后拿回&lt;/Text&gt;&#10;      &lt;Box style={{ flexDirection: 'row', gap: 18, alignItems: 'center' }}&gt;&#10;        &lt;Box style={{ width: 52, height: 52, borderRadius: 26, background: '#061F32', justifyContent: 'center', alignItems: 'center' }}&gt;&#10;          &lt;Text style={{ fontSize: 24, fontWeight: 'bold', color: '#FFFFFF' }}&gt;N&lt;/Text&gt;&#10;        &lt;/Box&gt;&#10;        &lt;Text style={{ fontSize: 22, color: '#44546A', flex: 1 }}&gt;个自发涌现的超级个体——靠后台数据识别，不靠报名&lt;/Text&gt;&#10;      &lt;/Box&gt;&#10;      &lt;Box style={{ flexDirection: 'row', gap: 18, alignItems: 'center' }}&gt;&#10;        &lt;Box style={{ width: 52, height: 52, borderRadius: 26, background: '#061F32', justifyContent: 'center', alignItems: 'center' }}&gt;&#10;          &lt;Text style={{ fontSize: 24, fontWeight: 'bold', color: '#FFFFFF' }}&gt;M&lt;/Text&gt;&#10;        &lt;/Box&gt;&#10;        &lt;Text style={{ fontSize: 22, color: '#44546A', flex: 1 }}&gt;个跑通的真实业务场景——可量化、可复制&lt;/Text&gt;&#10;      &lt;/Box&gt;&#10;      &lt;Box style={{ flexDirection: 'row', gap: 18, alignItems: 'center' }}&gt;&#10;        &lt;Box style={{ width: 52, height: 52, borderRadius: 26, background: '#061F32', justifyContent: 'center', alignItems: 'center' }}&gt;&#10;          &lt;Text style={{ fontSize: 24, fontWeight: 'bold', color: '#FFFFFF' }}&gt;1&lt;/Text&gt;&#10;        &lt;/Box&gt;&#10;        &lt;Text style={{ fontSize: 22, color: '#44546A', flex: 1 }}&gt;份数据治理红线 v0.1——唯一入口、权限审计落地&lt;/Text&gt;&#10;      &lt;/Box&gt;&#10;      &lt;Box style={{ flexDirection: 'row', gap: 18, alignItems: 'center' }}&gt;&#10;        &lt;Box style={{ width: 52, height: 52, borderRadius: 26, background: '#08A6F6', justifyContent: 'center', alignItems: 'center' }}&gt;&#10;          &lt;Text style={{ fontSize: 24, fontWeight: 'bold', color: '#FFFFFF' }}&gt;1&lt;/Text&gt;&#10;        &lt;/Box&gt;&#10;        &lt;Text style={{ fontSize: 22, color: '#44546A', flex: 1 }}&gt;套可复制的养分工序——从个体涌现到组织能力&lt;/Text&gt;&#10;      &lt;/Box&gt;&#10;    &lt;/Box&gt;&#10;  &lt;/Box&gt;&#10;  &lt;Box style={{ height: 56, flexDirection: 'row', justifyContent: 'space-between', alignItems: 'center' }}&gt;&#10;    &lt;Text style={{ fontSize: 13, color: '#808080' }}&gt;Source: 超级团队计划 180 天实施方案（V4.0）&lt;/Text&gt;&#10;    &lt;Text style={{ fontSize: 13, color: '#808080' }}&gt;07 / 14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22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老板只需要拍板三样，</a:t>
            </a:r>
            <a:r>
              <a:rPr lang="en-US" sz="2550" b="1">
                <a:solidFill>
                  <a:srgbClr val="061F32"/>
                </a:solidFill>
                <a:latin typeface="Arial"/>
                <a:ea typeface="Arial"/>
              </a:rPr>
              <a:t>180 </a:t>
            </a: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天后拿回四样</a:t>
            </a:r>
            <a:endParaRPr/>
          </a:p>
        </p:txBody>
      </p:sp>
      <p:sp>
        <p:nvSpPr>
          <p:cNvPr id="223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224" name=""/>
          <p:cNvSpPr/>
          <p:nvPr/>
        </p:nvSpPr>
        <p:spPr>
          <a:xfrm rot="0" flipH="0" flipV="0">
            <a:off x="533400" y="1000125"/>
            <a:ext cx="3781425" cy="5172075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225" name="" descr="{&quot;isTemplate&quot;:true,&quot;type&quot;:&quot;text&quot;}"/>
          <p:cNvSpPr txBox="1"/>
          <p:nvPr/>
        </p:nvSpPr>
        <p:spPr>
          <a:xfrm rot="0" flipH="0" flipV="0">
            <a:off x="800100" y="2286000"/>
            <a:ext cx="3248025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FFFFFF"/>
                </a:solidFill>
                <a:latin typeface="Arial"/>
                <a:ea typeface="Arial"/>
              </a:rPr>
              <a:t>拍板三样</a:t>
            </a:r>
            <a:endParaRPr/>
          </a:p>
        </p:txBody>
      </p:sp>
      <p:sp>
        <p:nvSpPr>
          <p:cNvPr id="226" name="" descr="{&quot;isTemplate&quot;:true,&quot;type&quot;:&quot;text&quot;}"/>
          <p:cNvSpPr txBox="1"/>
          <p:nvPr/>
        </p:nvSpPr>
        <p:spPr>
          <a:xfrm rot="0" flipH="0" flipV="0">
            <a:off x="800100" y="2800350"/>
            <a:ext cx="2095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650" b="1">
                <a:solidFill>
                  <a:srgbClr val="08A6F6"/>
                </a:solidFill>
                <a:latin typeface="Arial"/>
                <a:ea typeface="Arial"/>
              </a:rPr>
              <a:t>①</a:t>
            </a:r>
            <a:endParaRPr/>
          </a:p>
        </p:txBody>
      </p:sp>
      <p:sp>
        <p:nvSpPr>
          <p:cNvPr id="227" name="" descr="{&quot;isTemplate&quot;:true,&quot;type&quot;:&quot;text&quot;}"/>
          <p:cNvSpPr txBox="1"/>
          <p:nvPr/>
        </p:nvSpPr>
        <p:spPr>
          <a:xfrm rot="0" flipH="0" flipV="0">
            <a:off x="1143000" y="2800350"/>
            <a:ext cx="10477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>
                <a:solidFill>
                  <a:srgbClr val="FFFFFF"/>
                </a:solidFill>
                <a:latin typeface="Arial"/>
                <a:ea typeface="Arial"/>
              </a:rPr>
              <a:t>一把手表态</a:t>
            </a:r>
            <a:endParaRPr/>
          </a:p>
        </p:txBody>
      </p:sp>
      <p:sp>
        <p:nvSpPr>
          <p:cNvPr id="228" name="" descr="{&quot;isTemplate&quot;:true,&quot;type&quot;:&quot;text&quot;}"/>
          <p:cNvSpPr txBox="1"/>
          <p:nvPr/>
        </p:nvSpPr>
        <p:spPr>
          <a:xfrm rot="0" flipH="0" flipV="0">
            <a:off x="800100" y="3267075"/>
            <a:ext cx="2095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650" b="1">
                <a:solidFill>
                  <a:srgbClr val="08A6F6"/>
                </a:solidFill>
                <a:latin typeface="Arial"/>
                <a:ea typeface="Arial"/>
              </a:rPr>
              <a:t>②</a:t>
            </a:r>
            <a:endParaRPr/>
          </a:p>
        </p:txBody>
      </p:sp>
      <p:sp>
        <p:nvSpPr>
          <p:cNvPr id="229" name="" descr="{&quot;isTemplate&quot;:true,&quot;type&quot;:&quot;text&quot;}"/>
          <p:cNvSpPr txBox="1"/>
          <p:nvPr/>
        </p:nvSpPr>
        <p:spPr>
          <a:xfrm rot="0" flipH="0" flipV="0">
            <a:off x="1143000" y="3267075"/>
            <a:ext cx="8382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>
                <a:solidFill>
                  <a:srgbClr val="FFFFFF"/>
                </a:solidFill>
                <a:latin typeface="Arial"/>
                <a:ea typeface="Arial"/>
              </a:rPr>
              <a:t>账号铺量</a:t>
            </a:r>
            <a:endParaRPr/>
          </a:p>
        </p:txBody>
      </p:sp>
      <p:sp>
        <p:nvSpPr>
          <p:cNvPr id="230" name="" descr="{&quot;isTemplate&quot;:true,&quot;type&quot;:&quot;text&quot;}"/>
          <p:cNvSpPr txBox="1"/>
          <p:nvPr/>
        </p:nvSpPr>
        <p:spPr>
          <a:xfrm rot="0" flipH="0" flipV="0">
            <a:off x="800100" y="3733800"/>
            <a:ext cx="2095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650" b="1">
                <a:solidFill>
                  <a:srgbClr val="08A6F6"/>
                </a:solidFill>
                <a:latin typeface="Arial"/>
                <a:ea typeface="Arial"/>
              </a:rPr>
              <a:t>③</a:t>
            </a:r>
            <a:endParaRPr/>
          </a:p>
        </p:txBody>
      </p:sp>
      <p:sp>
        <p:nvSpPr>
          <p:cNvPr id="231" name="" descr="{&quot;isTemplate&quot;:true,&quot;type&quot;:&quot;text&quot;}"/>
          <p:cNvSpPr txBox="1"/>
          <p:nvPr/>
        </p:nvSpPr>
        <p:spPr>
          <a:xfrm rot="0" flipH="0" flipV="0">
            <a:off x="1143000" y="3733800"/>
            <a:ext cx="6667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>
                <a:solidFill>
                  <a:srgbClr val="FFFFFF"/>
                </a:solidFill>
                <a:latin typeface="Arial"/>
                <a:ea typeface="Arial"/>
              </a:rPr>
              <a:t>IT </a:t>
            </a:r>
            <a:r>
              <a:rPr lang="zh-CN" sz="1650">
                <a:solidFill>
                  <a:srgbClr val="FFFFFF"/>
                </a:solidFill>
                <a:latin typeface="Arial"/>
                <a:ea typeface="Arial"/>
              </a:rPr>
              <a:t>牵头</a:t>
            </a:r>
            <a:endParaRPr/>
          </a:p>
        </p:txBody>
      </p:sp>
      <p:sp>
        <p:nvSpPr>
          <p:cNvPr id="232" name=""/>
          <p:cNvSpPr/>
          <p:nvPr/>
        </p:nvSpPr>
        <p:spPr>
          <a:xfrm rot="0" flipH="0" flipV="0">
            <a:off x="800100" y="4276725"/>
            <a:ext cx="457200" cy="28575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233" name="" descr="{&quot;isTemplate&quot;:true,&quot;type&quot;:&quot;text&quot;}"/>
          <p:cNvSpPr txBox="1"/>
          <p:nvPr/>
        </p:nvSpPr>
        <p:spPr>
          <a:xfrm rot="0" flipH="0" flipV="0">
            <a:off x="800100" y="4514850"/>
            <a:ext cx="3248025" cy="3714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650" b="1">
                <a:solidFill>
                  <a:srgbClr val="08A6F6"/>
                </a:solidFill>
                <a:latin typeface="Arial"/>
                <a:ea typeface="Arial"/>
              </a:rPr>
              <a:t>不买</a:t>
            </a:r>
            <a:r>
              <a:rPr lang="en-US" sz="1650" b="1">
                <a:solidFill>
                  <a:srgbClr val="08A6F6"/>
                </a:solidFill>
                <a:latin typeface="Arial"/>
                <a:ea typeface="Arial"/>
              </a:rPr>
              <a:t> FDE</a:t>
            </a:r>
            <a:r>
              <a:rPr lang="zh-CN" sz="1650" b="1">
                <a:solidFill>
                  <a:srgbClr val="08A6F6"/>
                </a:solidFill>
                <a:latin typeface="Arial"/>
                <a:ea typeface="Arial"/>
              </a:rPr>
              <a:t>，买长出</a:t>
            </a:r>
            <a:r>
              <a:rPr lang="en-US" sz="1650" b="1">
                <a:solidFill>
                  <a:srgbClr val="08A6F6"/>
                </a:solidFill>
                <a:latin typeface="Arial"/>
                <a:ea typeface="Arial"/>
              </a:rPr>
              <a:t> FDE </a:t>
            </a:r>
            <a:r>
              <a:rPr lang="zh-CN" sz="1650" b="1">
                <a:solidFill>
                  <a:srgbClr val="08A6F6"/>
                </a:solidFill>
                <a:latin typeface="Arial"/>
                <a:ea typeface="Arial"/>
              </a:rPr>
              <a:t>的土壤</a:t>
            </a:r>
            <a:endParaRPr/>
          </a:p>
        </p:txBody>
      </p:sp>
      <p:sp>
        <p:nvSpPr>
          <p:cNvPr id="234" name="" descr="{&quot;isTemplate&quot;:true,&quot;type&quot;:&quot;text&quot;}"/>
          <p:cNvSpPr txBox="1"/>
          <p:nvPr/>
        </p:nvSpPr>
        <p:spPr>
          <a:xfrm rot="0" flipH="0" flipV="0">
            <a:off x="4619625" y="2105025"/>
            <a:ext cx="7038975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061F32"/>
                </a:solidFill>
                <a:latin typeface="Arial"/>
                <a:ea typeface="Arial"/>
              </a:rPr>
              <a:t>180 </a:t>
            </a:r>
            <a:r>
              <a:rPr lang="zh-CN" sz="1950" b="1">
                <a:solidFill>
                  <a:srgbClr val="061F32"/>
                </a:solidFill>
                <a:latin typeface="Arial"/>
                <a:ea typeface="Arial"/>
              </a:rPr>
              <a:t>天后拿回</a:t>
            </a:r>
            <a:endParaRPr/>
          </a:p>
        </p:txBody>
      </p:sp>
      <p:sp>
        <p:nvSpPr>
          <p:cNvPr id="235" name=""/>
          <p:cNvSpPr/>
          <p:nvPr/>
        </p:nvSpPr>
        <p:spPr>
          <a:xfrm rot="0" flipH="0" flipV="0">
            <a:off x="4619625" y="2581275"/>
            <a:ext cx="495300" cy="495300"/>
          </a:xfrm>
          <a:prstGeom prst="roundRect">
            <a:avLst>
              <a:gd name="adj" fmla="val 50000"/>
            </a:avLst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236" name="" descr="{&quot;isTemplate&quot;:true,&quot;type&quot;:&quot;text&quot;}"/>
          <p:cNvSpPr txBox="1"/>
          <p:nvPr/>
        </p:nvSpPr>
        <p:spPr>
          <a:xfrm rot="0" flipH="0" flipV="0">
            <a:off x="4781550" y="2695575"/>
            <a:ext cx="1714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FFFFFF"/>
                </a:solidFill>
                <a:latin typeface="Arial"/>
                <a:ea typeface="Arial"/>
              </a:rPr>
              <a:t>N</a:t>
            </a:r>
            <a:endParaRPr/>
          </a:p>
        </p:txBody>
      </p:sp>
      <p:sp>
        <p:nvSpPr>
          <p:cNvPr id="237" name="" descr="{&quot;isTemplate&quot;:true,&quot;type&quot;:&quot;text&quot;}"/>
          <p:cNvSpPr txBox="1"/>
          <p:nvPr/>
        </p:nvSpPr>
        <p:spPr>
          <a:xfrm rot="0" flipH="0" flipV="0">
            <a:off x="5286375" y="2705100"/>
            <a:ext cx="637222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个自发涌现的超级个体——靠后台数据识别，不靠报名</a:t>
            </a:r>
            <a:endParaRPr/>
          </a:p>
        </p:txBody>
      </p:sp>
      <p:sp>
        <p:nvSpPr>
          <p:cNvPr id="238" name=""/>
          <p:cNvSpPr/>
          <p:nvPr/>
        </p:nvSpPr>
        <p:spPr>
          <a:xfrm rot="0" flipH="0" flipV="0">
            <a:off x="4619625" y="3248025"/>
            <a:ext cx="495300" cy="495300"/>
          </a:xfrm>
          <a:prstGeom prst="roundRect">
            <a:avLst>
              <a:gd name="adj" fmla="val 50000"/>
            </a:avLst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239" name="" descr="{&quot;isTemplate&quot;:true,&quot;type&quot;:&quot;text&quot;}"/>
          <p:cNvSpPr txBox="1"/>
          <p:nvPr/>
        </p:nvSpPr>
        <p:spPr>
          <a:xfrm rot="0" flipH="0" flipV="0">
            <a:off x="4772025" y="3362325"/>
            <a:ext cx="1905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FFFFFF"/>
                </a:solidFill>
                <a:latin typeface="Arial"/>
                <a:ea typeface="Arial"/>
              </a:rPr>
              <a:t>M</a:t>
            </a:r>
            <a:endParaRPr/>
          </a:p>
        </p:txBody>
      </p:sp>
      <p:sp>
        <p:nvSpPr>
          <p:cNvPr id="240" name="" descr="{&quot;isTemplate&quot;:true,&quot;type&quot;:&quot;text&quot;}"/>
          <p:cNvSpPr txBox="1"/>
          <p:nvPr/>
        </p:nvSpPr>
        <p:spPr>
          <a:xfrm rot="0" flipH="0" flipV="0">
            <a:off x="5286375" y="3371850"/>
            <a:ext cx="637222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个跑通的真实业务场景——可量化、可复制</a:t>
            </a:r>
            <a:endParaRPr/>
          </a:p>
        </p:txBody>
      </p:sp>
      <p:sp>
        <p:nvSpPr>
          <p:cNvPr id="241" name=""/>
          <p:cNvSpPr/>
          <p:nvPr/>
        </p:nvSpPr>
        <p:spPr>
          <a:xfrm rot="0" flipH="0" flipV="0">
            <a:off x="4619625" y="3914775"/>
            <a:ext cx="495300" cy="495300"/>
          </a:xfrm>
          <a:prstGeom prst="roundRect">
            <a:avLst>
              <a:gd name="adj" fmla="val 50000"/>
            </a:avLst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242" name="" descr="{&quot;isTemplate&quot;:true,&quot;type&quot;:&quot;text&quot;}"/>
          <p:cNvSpPr txBox="1"/>
          <p:nvPr/>
        </p:nvSpPr>
        <p:spPr>
          <a:xfrm rot="0" flipH="0" flipV="0">
            <a:off x="4800600" y="4029075"/>
            <a:ext cx="1333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FFFFFF"/>
                </a:solidFill>
                <a:latin typeface="Arial"/>
                <a:ea typeface="Arial"/>
              </a:rPr>
              <a:t>1</a:t>
            </a:r>
            <a:endParaRPr/>
          </a:p>
        </p:txBody>
      </p:sp>
      <p:sp>
        <p:nvSpPr>
          <p:cNvPr id="243" name="" descr="{&quot;isTemplate&quot;:true,&quot;type&quot;:&quot;text&quot;}"/>
          <p:cNvSpPr txBox="1"/>
          <p:nvPr/>
        </p:nvSpPr>
        <p:spPr>
          <a:xfrm rot="0" flipH="0" flipV="0">
            <a:off x="5286375" y="4038600"/>
            <a:ext cx="637222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份数据治理红线</a:t>
            </a:r>
            <a:r>
              <a:rPr lang="en-US" sz="1650">
                <a:solidFill>
                  <a:srgbClr val="44546A"/>
                </a:solidFill>
                <a:latin typeface="Arial"/>
                <a:ea typeface="Arial"/>
              </a:rPr>
              <a:t> v0.1——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唯一入口、权限审计落地</a:t>
            </a:r>
            <a:endParaRPr/>
          </a:p>
        </p:txBody>
      </p:sp>
      <p:sp>
        <p:nvSpPr>
          <p:cNvPr id="244" name=""/>
          <p:cNvSpPr/>
          <p:nvPr/>
        </p:nvSpPr>
        <p:spPr>
          <a:xfrm rot="0" flipH="0" flipV="0">
            <a:off x="4619625" y="4581525"/>
            <a:ext cx="495300" cy="495300"/>
          </a:xfrm>
          <a:prstGeom prst="roundRect">
            <a:avLst>
              <a:gd name="adj" fmla="val 50000"/>
            </a:avLst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245" name="" descr="{&quot;isTemplate&quot;:true,&quot;type&quot;:&quot;text&quot;}"/>
          <p:cNvSpPr txBox="1"/>
          <p:nvPr/>
        </p:nvSpPr>
        <p:spPr>
          <a:xfrm rot="0" flipH="0" flipV="0">
            <a:off x="4800600" y="4695825"/>
            <a:ext cx="1333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FFFFFF"/>
                </a:solidFill>
                <a:latin typeface="Arial"/>
                <a:ea typeface="Arial"/>
              </a:rPr>
              <a:t>1</a:t>
            </a:r>
            <a:endParaRPr/>
          </a:p>
        </p:txBody>
      </p:sp>
      <p:sp>
        <p:nvSpPr>
          <p:cNvPr id="246" name="" descr="{&quot;isTemplate&quot;:true,&quot;type&quot;:&quot;text&quot;}"/>
          <p:cNvSpPr txBox="1"/>
          <p:nvPr/>
        </p:nvSpPr>
        <p:spPr>
          <a:xfrm rot="0" flipH="0" flipV="0">
            <a:off x="5286375" y="4705350"/>
            <a:ext cx="637222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套可复制的养分工序——从个体涌现到组织能力</a:t>
            </a:r>
            <a:endParaRPr/>
          </a:p>
        </p:txBody>
      </p:sp>
      <p:sp>
        <p:nvSpPr>
          <p:cNvPr id="247" name="" descr="{&quot;isTemplate&quot;:true,&quot;type&quot;:&quot;text&quot;}"/>
          <p:cNvSpPr txBox="1"/>
          <p:nvPr/>
        </p:nvSpPr>
        <p:spPr>
          <a:xfrm rot="0" flipH="0" flipV="0">
            <a:off x="533400" y="6515100"/>
            <a:ext cx="26098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Source: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超级团队计划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 180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天实施方案（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V4.0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）</a:t>
            </a:r>
            <a:endParaRPr/>
          </a:p>
        </p:txBody>
      </p:sp>
      <p:sp>
        <p:nvSpPr>
          <p:cNvPr id="248" name="" descr="{&quot;isTemplate&quot;:true,&quot;type&quot;:&quot;text&quot;}"/>
          <p:cNvSpPr txBox="1"/>
          <p:nvPr/>
        </p:nvSpPr>
        <p:spPr>
          <a:xfrm rot="0" flipH="0" flipV="0">
            <a:off x="11277600" y="65151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07 / 14</a:t>
            </a:r>
            <a:endParaRPr/>
          </a:p>
        </p:txBody>
      </p:sp>
    </p:spTree>
  </p:cSld>
</p:sld>
</file>

<file path=ppt/slides/slide8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249" name="" descr="&lt;Slide style={{ width: 1280, height: 720, background: '#FFFFFF', flexDirection: 'column', padding: '0 56px', fontFamily: 'Arial, &quot;Microsoft YaHei&quot;, sans-serif' }}&gt;&#10;  &lt;Box style={{ height: 88, paddingTop: 44 }}&gt;&#10;    &lt;Text style={{ fontSize: 34, fontWeight: 'bold', color: '#061F32' }}&gt;组织重画：五层塔变成「牵头人 + AI 队伍」&lt;/Text&gt;&#10;  &lt;/Box&gt;&#10;  &lt;Box style={{ height: 1, background: '#1A1A1A' }} /&gt;&#10;  &lt;Box style={{ flex: 1, flexDirection: 'row', gap: 36, paddingTop: 16, paddingBottom: 16 }}&gt;&#10;    &lt;Box style={{ width: '30%', flexDirection: 'column', justifyContent: 'center', gap: 18 }}&gt;&#10;      &lt;Box style={{ width: 48, height: 4, background: '#08A6F6' }} /&gt;&#10;      &lt;Text style={{ fontSize: 26, fontWeight: 'bold', color: '#061F32', lineHeight: 1.4 }}&gt;信息一层层往上搬的成本，被打没了&lt;/Text&gt;&#10;      &lt;Text style={{ fontSize: 22, color: '#44546A', lineHeight: 1.5 }}&gt;AI 队伍直接承接执行，汇报不再是逐级汇总，而是「异常才上报」。层级还在，功能变了：从传话，到判断。&lt;/Text&gt;&#10;    &lt;/Box&gt;&#10;    &lt;Box style={{ flex: 1, flexDirection: 'column', justifyContent: 'center', gap: 28 }}&gt;&#10;      &lt;Box style={{ flexDirection: 'row', alignItems: 'center', gap: 24 }}&gt;&#10;        &lt;Box style={{ flex: 1, flexDirection: 'column', gap: 6, alignItems: 'center' }}&gt;&#10;          &lt;Text style={{ fontSize: 16, fontWeight: 'bold', color: '#808080', marginBottom: 4 }}&gt;过去：五层塔，逐层上报&lt;/Text&gt;&#10;          &lt;Box style={{ width: '30%', height: 34, background: '#99BDED', justifyContent: 'center' }}&gt;&lt;Text style={{ fontSize: 16, color: '#061F32', textAlign: 'center' }}&gt;总经理&lt;/Text&gt;&lt;/Box&gt;&#10;          &lt;Box style={{ width: '48%', height: 34, background: '#99BDED', justifyContent: 'center' }}&gt;&lt;Text style={{ fontSize: 16, color: '#061F32', textAlign: 'center' }}&gt;总监&lt;/Text&gt;&lt;/Box&gt;&#10;          &lt;Box style={{ width: '66%', height: 34, background: '#99BDED', justifyContent: 'center' }}&gt;&lt;Text style={{ fontSize: 16, color: '#061F32', textAlign: 'center' }}&gt;经理&lt;/Text&gt;&lt;/Box&gt;&#10;          &lt;Box style={{ width: '84%', height: 34, background: '#99BDED', justifyContent: 'center' }}&gt;&lt;Text style={{ fontSize: 16, color: '#061F32', textAlign: 'center' }}&gt;主管&lt;/Text&gt;&lt;/Box&gt;&#10;          &lt;Box style={{ width: '100%', height: 34, background: '#99BDED', justifyContent: 'center' }}&gt;&lt;Text style={{ fontSize: 16, color: '#061F32', textAlign: 'center' }}&gt;员工&lt;/Text&gt;&lt;/Box&gt;&#10;        &lt;/Box&gt;&#10;        &lt;FAIcon name='arrow-right' style={{ fill: '#061F32', width: 40, height: 40 }} /&gt;&#10;        &lt;Box style={{ flex: 1.1, flexDirection: 'column', gap: 10, alignItems: 'center' }}&gt;&#10;          &lt;Text style={{ fontSize: 16, fontWeight: 'bold', color: '#808080', marginBottom: 4 }}&gt;现在：牵头人 + AI 队伍&lt;/Text&gt;&#10;          &lt;Box style={{ width: '62%', height: 44, background: '#061F32', justifyContent: 'center' }}&gt;&lt;Text style={{ fontSize: 18, fontWeight: 'bold', color: '#FFFFFF', textAlign: 'center' }}&gt;牵头人&lt;/Text&gt;&lt;/Box&gt;&#10;          &lt;FAIcon name='arrow-down' style={{ fill: '#08A6F6', width: 24, height: 24 }} /&gt;&#10;          &lt;Box style={{ width: '100%', flexDirection: 'row', gap: 6 }}&gt;&#10;            &lt;Box style={{ flex: 1, height: 40, border: '2px solid #061F32', justifyContent: 'center' }}&gt;&lt;Text style={{ fontSize: 15, color: '#061F32', textAlign: 'center' }}&gt;AI 1&lt;/Text&gt;&lt;/Box&gt;&#10;            &lt;Box style={{ flex: 1, height: 40, border: '2px solid #061F32', justifyContent: 'center' }}&gt;&lt;Text style={{ fontSize: 15, color: '#061F32', textAlign: 'center' }}&gt;AI 2&lt;/Text&gt;&lt;/Box&gt;&#10;            &lt;Box style={{ flex: 1, height: 40, border: '2px solid #061F32', justifyContent: 'center' }}&gt;&lt;Text style={{ fontSize: 15, color: '#061F32', textAlign: 'center' }}&gt;AI 3&lt;/Text&gt;&lt;/Box&gt;&#10;            &lt;Box style={{ flex: 1, height: 40, border: '2px solid #08A6F6', justifyContent: 'center' }}&gt;&lt;Text style={{ fontSize: 15, fontWeight: 'bold', color: '#061F32', textAlign: 'center' }}&gt;AI N&lt;/Text&gt;&lt;/Box&gt;&#10;          &lt;/Box&gt;&#10;          &lt;Text style={{ fontSize: 16, color: '#44546A' }}&gt;异常才上报，其余直达&lt;/Text&gt;&#10;        &lt;/Box&gt;&#10;      &lt;/Box&gt;&#10;    &lt;/Box&gt;&#10;  &lt;/Box&gt;&#10;  &lt;Box style={{ height: 56, flexDirection: 'row', justifyContent: 'space-between', alignItems: 'center' }}&gt;&#10;    &lt;Text style={{ fontSize: 13, color: '#808080' }}&gt;Source: 腾讯 WorkBuddy × 国脉组织设计方法论（V3 P11 对比图重制）&lt;/Text&gt;&#10;    &lt;Text style={{ fontSize: 13, color: '#808080' }}&gt;08 / 14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51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组织重画：五层塔变成「牵头人</a:t>
            </a:r>
            <a:r>
              <a:rPr lang="en-US" sz="2550" b="1">
                <a:solidFill>
                  <a:srgbClr val="061F32"/>
                </a:solidFill>
                <a:latin typeface="Arial"/>
                <a:ea typeface="Arial"/>
              </a:rPr>
              <a:t> + AI </a:t>
            </a: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队伍」</a:t>
            </a:r>
            <a:endParaRPr/>
          </a:p>
        </p:txBody>
      </p:sp>
      <p:sp>
        <p:nvSpPr>
          <p:cNvPr id="252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253" name=""/>
          <p:cNvSpPr/>
          <p:nvPr/>
        </p:nvSpPr>
        <p:spPr>
          <a:xfrm rot="0" flipH="0" flipV="0">
            <a:off x="533400" y="2219325"/>
            <a:ext cx="457200" cy="3810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254" name="" descr="{&quot;isTemplate&quot;:true,&quot;type&quot;:&quot;text&quot;}"/>
          <p:cNvSpPr txBox="1"/>
          <p:nvPr/>
        </p:nvSpPr>
        <p:spPr>
          <a:xfrm rot="0" flipH="0" flipV="0">
            <a:off x="533400" y="2428875"/>
            <a:ext cx="3333750" cy="8382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40000"/>
              </a:lnSpc>
            </a:pPr>
            <a:r>
              <a:rPr lang="zh-CN" sz="1950" b="1">
                <a:solidFill>
                  <a:srgbClr val="061F32"/>
                </a:solidFill>
                <a:latin typeface="Arial"/>
                <a:ea typeface="Arial"/>
              </a:rPr>
              <a:t>信息一层层往上搬的成本，被打没了</a:t>
            </a:r>
            <a:endParaRPr/>
          </a:p>
        </p:txBody>
      </p:sp>
      <p:sp>
        <p:nvSpPr>
          <p:cNvPr id="255" name="" descr="{&quot;isTemplate&quot;:true,&quot;type&quot;:&quot;text&quot;}"/>
          <p:cNvSpPr txBox="1"/>
          <p:nvPr/>
        </p:nvSpPr>
        <p:spPr>
          <a:xfrm rot="0" flipH="0" flipV="0">
            <a:off x="533400" y="3438525"/>
            <a:ext cx="3333750" cy="15144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650">
                <a:solidFill>
                  <a:srgbClr val="44546A"/>
                </a:solidFill>
                <a:latin typeface="Arial"/>
                <a:ea typeface="Arial"/>
              </a:rPr>
              <a:t>AI 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队伍直接承接执行，汇报不再是逐级汇总，而是「异常才上报」。层级还在，功能变了：从传话，到判断。</a:t>
            </a:r>
            <a:endParaRPr/>
          </a:p>
        </p:txBody>
      </p:sp>
      <p:sp>
        <p:nvSpPr>
          <p:cNvPr id="256" name="" descr="{&quot;isTemplate&quot;:true,&quot;type&quot;:&quot;text&quot;}"/>
          <p:cNvSpPr txBox="1"/>
          <p:nvPr/>
        </p:nvSpPr>
        <p:spPr>
          <a:xfrm rot="0" flipH="0" flipV="0">
            <a:off x="4943475" y="2524125"/>
            <a:ext cx="16764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808080"/>
                </a:solidFill>
                <a:latin typeface="Arial"/>
                <a:ea typeface="Arial"/>
              </a:rPr>
              <a:t>过去：五层塔，逐层上报</a:t>
            </a:r>
            <a:endParaRPr/>
          </a:p>
        </p:txBody>
      </p:sp>
      <p:sp>
        <p:nvSpPr>
          <p:cNvPr id="257" name=""/>
          <p:cNvSpPr/>
          <p:nvPr/>
        </p:nvSpPr>
        <p:spPr>
          <a:xfrm rot="0" flipH="0" flipV="0">
            <a:off x="5314950" y="2809875"/>
            <a:ext cx="942975" cy="323850"/>
          </a:xfrm>
          <a:prstGeom prst="rect">
            <a:avLst/>
          </a:prstGeom>
          <a:solidFill>
            <a:srgbClr val="99BDED"/>
          </a:solidFill>
          <a:ln/>
        </p:spPr>
        <p:txBody>
          <a:bodyPr/>
          <a:p/>
        </p:txBody>
      </p:sp>
      <p:sp>
        <p:nvSpPr>
          <p:cNvPr id="258" name="" descr="{&quot;isTemplate&quot;:true,&quot;type&quot;:&quot;text&quot;}"/>
          <p:cNvSpPr txBox="1"/>
          <p:nvPr/>
        </p:nvSpPr>
        <p:spPr>
          <a:xfrm rot="0" flipH="0" flipV="0">
            <a:off x="5314950" y="2876550"/>
            <a:ext cx="942975" cy="19050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zh-CN" sz="1200">
                <a:solidFill>
                  <a:srgbClr val="061F32"/>
                </a:solidFill>
                <a:latin typeface="Arial"/>
                <a:ea typeface="Arial"/>
              </a:rPr>
              <a:t>总经理</a:t>
            </a:r>
            <a:endParaRPr/>
          </a:p>
        </p:txBody>
      </p:sp>
      <p:sp>
        <p:nvSpPr>
          <p:cNvPr id="259" name=""/>
          <p:cNvSpPr/>
          <p:nvPr/>
        </p:nvSpPr>
        <p:spPr>
          <a:xfrm rot="0" flipH="0" flipV="0">
            <a:off x="5029200" y="3190875"/>
            <a:ext cx="1504950" cy="323850"/>
          </a:xfrm>
          <a:prstGeom prst="rect">
            <a:avLst/>
          </a:prstGeom>
          <a:solidFill>
            <a:srgbClr val="99BDED"/>
          </a:solidFill>
          <a:ln/>
        </p:spPr>
        <p:txBody>
          <a:bodyPr/>
          <a:p/>
        </p:txBody>
      </p:sp>
      <p:sp>
        <p:nvSpPr>
          <p:cNvPr id="260" name="" descr="{&quot;isTemplate&quot;:true,&quot;type&quot;:&quot;text&quot;}"/>
          <p:cNvSpPr txBox="1"/>
          <p:nvPr/>
        </p:nvSpPr>
        <p:spPr>
          <a:xfrm rot="0" flipH="0" flipV="0">
            <a:off x="5029200" y="3257550"/>
            <a:ext cx="1504950" cy="19050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zh-CN" sz="1200">
                <a:solidFill>
                  <a:srgbClr val="061F32"/>
                </a:solidFill>
                <a:latin typeface="Arial"/>
                <a:ea typeface="Arial"/>
              </a:rPr>
              <a:t>总监</a:t>
            </a:r>
            <a:endParaRPr/>
          </a:p>
        </p:txBody>
      </p:sp>
      <p:sp>
        <p:nvSpPr>
          <p:cNvPr id="261" name=""/>
          <p:cNvSpPr/>
          <p:nvPr/>
        </p:nvSpPr>
        <p:spPr>
          <a:xfrm rot="0" flipH="0" flipV="0">
            <a:off x="4743450" y="3571875"/>
            <a:ext cx="2076450" cy="323850"/>
          </a:xfrm>
          <a:prstGeom prst="rect">
            <a:avLst/>
          </a:prstGeom>
          <a:solidFill>
            <a:srgbClr val="99BDED"/>
          </a:solidFill>
          <a:ln/>
        </p:spPr>
        <p:txBody>
          <a:bodyPr/>
          <a:p/>
        </p:txBody>
      </p:sp>
      <p:sp>
        <p:nvSpPr>
          <p:cNvPr id="262" name="" descr="{&quot;isTemplate&quot;:true,&quot;type&quot;:&quot;text&quot;}"/>
          <p:cNvSpPr txBox="1"/>
          <p:nvPr/>
        </p:nvSpPr>
        <p:spPr>
          <a:xfrm rot="0" flipH="0" flipV="0">
            <a:off x="4743450" y="3638550"/>
            <a:ext cx="2076450" cy="19050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zh-CN" sz="1200">
                <a:solidFill>
                  <a:srgbClr val="061F32"/>
                </a:solidFill>
                <a:latin typeface="Arial"/>
                <a:ea typeface="Arial"/>
              </a:rPr>
              <a:t>经理</a:t>
            </a:r>
            <a:endParaRPr/>
          </a:p>
        </p:txBody>
      </p:sp>
      <p:sp>
        <p:nvSpPr>
          <p:cNvPr id="263" name=""/>
          <p:cNvSpPr/>
          <p:nvPr/>
        </p:nvSpPr>
        <p:spPr>
          <a:xfrm rot="0" flipH="0" flipV="0">
            <a:off x="4457700" y="3952875"/>
            <a:ext cx="2647950" cy="323850"/>
          </a:xfrm>
          <a:prstGeom prst="rect">
            <a:avLst/>
          </a:prstGeom>
          <a:solidFill>
            <a:srgbClr val="99BDED"/>
          </a:solidFill>
          <a:ln/>
        </p:spPr>
        <p:txBody>
          <a:bodyPr/>
          <a:p/>
        </p:txBody>
      </p:sp>
      <p:sp>
        <p:nvSpPr>
          <p:cNvPr id="264" name="" descr="{&quot;isTemplate&quot;:true,&quot;type&quot;:&quot;text&quot;}"/>
          <p:cNvSpPr txBox="1"/>
          <p:nvPr/>
        </p:nvSpPr>
        <p:spPr>
          <a:xfrm rot="0" flipH="0" flipV="0">
            <a:off x="4457700" y="4019550"/>
            <a:ext cx="2647950" cy="19050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zh-CN" sz="1200">
                <a:solidFill>
                  <a:srgbClr val="061F32"/>
                </a:solidFill>
                <a:latin typeface="Arial"/>
                <a:ea typeface="Arial"/>
              </a:rPr>
              <a:t>主管</a:t>
            </a:r>
            <a:endParaRPr/>
          </a:p>
        </p:txBody>
      </p:sp>
      <p:sp>
        <p:nvSpPr>
          <p:cNvPr id="265" name=""/>
          <p:cNvSpPr/>
          <p:nvPr/>
        </p:nvSpPr>
        <p:spPr>
          <a:xfrm rot="0" flipH="0" flipV="0">
            <a:off x="4210050" y="4333875"/>
            <a:ext cx="3143250" cy="323850"/>
          </a:xfrm>
          <a:prstGeom prst="rect">
            <a:avLst/>
          </a:prstGeom>
          <a:solidFill>
            <a:srgbClr val="99BDED"/>
          </a:solidFill>
          <a:ln/>
        </p:spPr>
        <p:txBody>
          <a:bodyPr/>
          <a:p/>
        </p:txBody>
      </p:sp>
      <p:sp>
        <p:nvSpPr>
          <p:cNvPr id="266" name="" descr="{&quot;isTemplate&quot;:true,&quot;type&quot;:&quot;text&quot;}"/>
          <p:cNvSpPr txBox="1"/>
          <p:nvPr/>
        </p:nvSpPr>
        <p:spPr>
          <a:xfrm rot="0" flipH="0" flipV="0">
            <a:off x="4210050" y="4400550"/>
            <a:ext cx="3143250" cy="19050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zh-CN" sz="1200">
                <a:solidFill>
                  <a:srgbClr val="061F32"/>
                </a:solidFill>
                <a:latin typeface="Arial"/>
                <a:ea typeface="Arial"/>
              </a:rPr>
              <a:t>员工</a:t>
            </a:r>
            <a:endParaRPr/>
          </a:p>
        </p:txBody>
      </p:sp>
      <p:pic>
        <p:nvPicPr>
          <p:cNvPr id="267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7581900" y="3400425"/>
            <a:ext cx="381000" cy="381000"/>
          </a:xfrm>
          <a:prstGeom prst="rect">
            <a:avLst/>
          </a:prstGeom>
          <a:ln/>
        </p:spPr>
      </p:pic>
      <p:sp>
        <p:nvSpPr>
          <p:cNvPr id="268" name="" descr="{&quot;isTemplate&quot;:true,&quot;type&quot;:&quot;text&quot;}"/>
          <p:cNvSpPr txBox="1"/>
          <p:nvPr/>
        </p:nvSpPr>
        <p:spPr>
          <a:xfrm rot="0" flipH="0" flipV="0">
            <a:off x="9134475" y="2676525"/>
            <a:ext cx="15906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808080"/>
                </a:solidFill>
                <a:latin typeface="Arial"/>
                <a:ea typeface="Arial"/>
              </a:rPr>
              <a:t>现在：牵头人</a:t>
            </a:r>
            <a:r>
              <a:rPr lang="en-US" sz="1200" b="1">
                <a:solidFill>
                  <a:srgbClr val="808080"/>
                </a:solidFill>
                <a:latin typeface="Arial"/>
                <a:ea typeface="Arial"/>
              </a:rPr>
              <a:t> + AI </a:t>
            </a:r>
            <a:r>
              <a:rPr lang="zh-CN" sz="1200" b="1">
                <a:solidFill>
                  <a:srgbClr val="808080"/>
                </a:solidFill>
                <a:latin typeface="Arial"/>
                <a:ea typeface="Arial"/>
              </a:rPr>
              <a:t>队伍</a:t>
            </a:r>
            <a:endParaRPr/>
          </a:p>
        </p:txBody>
      </p:sp>
      <p:sp>
        <p:nvSpPr>
          <p:cNvPr id="269" name=""/>
          <p:cNvSpPr/>
          <p:nvPr/>
        </p:nvSpPr>
        <p:spPr>
          <a:xfrm rot="0" flipH="0" flipV="0">
            <a:off x="8848725" y="3000375"/>
            <a:ext cx="2152650" cy="41910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270" name="" descr="{&quot;isTemplate&quot;:true,&quot;type&quot;:&quot;text&quot;}"/>
          <p:cNvSpPr txBox="1"/>
          <p:nvPr/>
        </p:nvSpPr>
        <p:spPr>
          <a:xfrm rot="0" flipH="0" flipV="0">
            <a:off x="8848725" y="3105150"/>
            <a:ext cx="2152650" cy="20955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zh-CN" sz="1350" b="1">
                <a:solidFill>
                  <a:srgbClr val="FFFFFF"/>
                </a:solidFill>
                <a:latin typeface="Arial"/>
                <a:ea typeface="Arial"/>
              </a:rPr>
              <a:t>牵头人</a:t>
            </a:r>
            <a:endParaRPr/>
          </a:p>
        </p:txBody>
      </p:sp>
      <p:pic>
        <p:nvPicPr>
          <p:cNvPr id="271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9810750" y="3514725"/>
            <a:ext cx="228600" cy="228600"/>
          </a:xfrm>
          <a:prstGeom prst="rect">
            <a:avLst/>
          </a:prstGeom>
          <a:ln/>
        </p:spPr>
      </p:pic>
      <p:sp>
        <p:nvSpPr>
          <p:cNvPr id="272" name=""/>
          <p:cNvSpPr/>
          <p:nvPr/>
        </p:nvSpPr>
        <p:spPr>
          <a:xfrm rot="0" flipH="0" flipV="0">
            <a:off x="8191500" y="3838575"/>
            <a:ext cx="828675" cy="381000"/>
          </a:xfrm>
          <a:prstGeom prst="rect">
            <a:avLst/>
          </a:prstGeom>
          <a:ln w="25400">
            <a:solidFill>
              <a:srgbClr val="061F32"/>
            </a:solidFill>
            <a:prstDash val="solid"/>
          </a:ln>
        </p:spPr>
        <p:txBody>
          <a:bodyPr/>
          <a:p/>
        </p:txBody>
      </p:sp>
      <p:sp>
        <p:nvSpPr>
          <p:cNvPr id="273" name="" descr="{&quot;isTemplate&quot;:true,&quot;type&quot;:&quot;text&quot;}"/>
          <p:cNvSpPr txBox="1"/>
          <p:nvPr/>
        </p:nvSpPr>
        <p:spPr>
          <a:xfrm rot="0" flipH="0" flipV="0">
            <a:off x="8191500" y="3943350"/>
            <a:ext cx="828675" cy="17145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en-US" sz="1125">
                <a:solidFill>
                  <a:srgbClr val="061F32"/>
                </a:solidFill>
                <a:latin typeface="Arial"/>
                <a:ea typeface="Arial"/>
              </a:rPr>
              <a:t>AI 1</a:t>
            </a:r>
            <a:endParaRPr/>
          </a:p>
        </p:txBody>
      </p:sp>
      <p:sp>
        <p:nvSpPr>
          <p:cNvPr id="274" name=""/>
          <p:cNvSpPr/>
          <p:nvPr/>
        </p:nvSpPr>
        <p:spPr>
          <a:xfrm rot="0" flipH="0" flipV="0">
            <a:off x="9077325" y="3838575"/>
            <a:ext cx="819150" cy="381000"/>
          </a:xfrm>
          <a:prstGeom prst="rect">
            <a:avLst/>
          </a:prstGeom>
          <a:ln w="25400">
            <a:solidFill>
              <a:srgbClr val="061F32"/>
            </a:solidFill>
            <a:prstDash val="solid"/>
          </a:ln>
        </p:spPr>
        <p:txBody>
          <a:bodyPr/>
          <a:p/>
        </p:txBody>
      </p:sp>
      <p:sp>
        <p:nvSpPr>
          <p:cNvPr id="275" name="" descr="{&quot;isTemplate&quot;:true,&quot;type&quot;:&quot;text&quot;}"/>
          <p:cNvSpPr txBox="1"/>
          <p:nvPr/>
        </p:nvSpPr>
        <p:spPr>
          <a:xfrm rot="0" flipH="0" flipV="0">
            <a:off x="9077325" y="3943350"/>
            <a:ext cx="819150" cy="17145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en-US" sz="1125">
                <a:solidFill>
                  <a:srgbClr val="061F32"/>
                </a:solidFill>
                <a:latin typeface="Arial"/>
                <a:ea typeface="Arial"/>
              </a:rPr>
              <a:t>AI 2</a:t>
            </a:r>
            <a:endParaRPr/>
          </a:p>
        </p:txBody>
      </p:sp>
      <p:sp>
        <p:nvSpPr>
          <p:cNvPr id="276" name=""/>
          <p:cNvSpPr/>
          <p:nvPr/>
        </p:nvSpPr>
        <p:spPr>
          <a:xfrm rot="0" flipH="0" flipV="0">
            <a:off x="9953625" y="3838575"/>
            <a:ext cx="828675" cy="381000"/>
          </a:xfrm>
          <a:prstGeom prst="rect">
            <a:avLst/>
          </a:prstGeom>
          <a:ln w="25400">
            <a:solidFill>
              <a:srgbClr val="061F32"/>
            </a:solidFill>
            <a:prstDash val="solid"/>
          </a:ln>
        </p:spPr>
        <p:txBody>
          <a:bodyPr/>
          <a:p/>
        </p:txBody>
      </p:sp>
      <p:sp>
        <p:nvSpPr>
          <p:cNvPr id="277" name="" descr="{&quot;isTemplate&quot;:true,&quot;type&quot;:&quot;text&quot;}"/>
          <p:cNvSpPr txBox="1"/>
          <p:nvPr/>
        </p:nvSpPr>
        <p:spPr>
          <a:xfrm rot="0" flipH="0" flipV="0">
            <a:off x="9953625" y="3943350"/>
            <a:ext cx="828675" cy="17145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en-US" sz="1125">
                <a:solidFill>
                  <a:srgbClr val="061F32"/>
                </a:solidFill>
                <a:latin typeface="Arial"/>
                <a:ea typeface="Arial"/>
              </a:rPr>
              <a:t>AI 3</a:t>
            </a:r>
            <a:endParaRPr/>
          </a:p>
        </p:txBody>
      </p:sp>
      <p:sp>
        <p:nvSpPr>
          <p:cNvPr id="278" name=""/>
          <p:cNvSpPr/>
          <p:nvPr/>
        </p:nvSpPr>
        <p:spPr>
          <a:xfrm rot="0" flipH="0" flipV="0">
            <a:off x="10839450" y="3838575"/>
            <a:ext cx="819150" cy="381000"/>
          </a:xfrm>
          <a:prstGeom prst="rect">
            <a:avLst/>
          </a:prstGeom>
          <a:ln w="25400">
            <a:solidFill>
              <a:srgbClr val="08A6F6"/>
            </a:solidFill>
            <a:prstDash val="solid"/>
          </a:ln>
        </p:spPr>
        <p:txBody>
          <a:bodyPr/>
          <a:p/>
        </p:txBody>
      </p:sp>
      <p:sp>
        <p:nvSpPr>
          <p:cNvPr id="279" name="" descr="{&quot;isTemplate&quot;:true,&quot;type&quot;:&quot;text&quot;}"/>
          <p:cNvSpPr txBox="1"/>
          <p:nvPr/>
        </p:nvSpPr>
        <p:spPr>
          <a:xfrm rot="0" flipH="0" flipV="0">
            <a:off x="10839450" y="3943350"/>
            <a:ext cx="819150" cy="17145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en-US" sz="1125" b="1">
                <a:solidFill>
                  <a:srgbClr val="061F32"/>
                </a:solidFill>
                <a:latin typeface="Arial"/>
                <a:ea typeface="Arial"/>
              </a:rPr>
              <a:t>AI N</a:t>
            </a:r>
            <a:endParaRPr/>
          </a:p>
        </p:txBody>
      </p:sp>
      <p:sp>
        <p:nvSpPr>
          <p:cNvPr id="280" name="" descr="{&quot;isTemplate&quot;:true,&quot;type&quot;:&quot;text&quot;}"/>
          <p:cNvSpPr txBox="1"/>
          <p:nvPr/>
        </p:nvSpPr>
        <p:spPr>
          <a:xfrm rot="0" flipH="0" flipV="0">
            <a:off x="9163050" y="4314825"/>
            <a:ext cx="15240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44546A"/>
                </a:solidFill>
                <a:latin typeface="Arial"/>
                <a:ea typeface="Arial"/>
              </a:rPr>
              <a:t>异常才上报，其余直达</a:t>
            </a:r>
            <a:endParaRPr/>
          </a:p>
        </p:txBody>
      </p:sp>
      <p:sp>
        <p:nvSpPr>
          <p:cNvPr id="281" name="" descr="{&quot;isTemplate&quot;:true,&quot;type&quot;:&quot;text&quot;}"/>
          <p:cNvSpPr txBox="1"/>
          <p:nvPr/>
        </p:nvSpPr>
        <p:spPr>
          <a:xfrm rot="0" flipH="0" flipV="0">
            <a:off x="533400" y="6515100"/>
            <a:ext cx="39433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Source: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腾讯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 WorkBuddy ×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国脉组织设计方法论（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V3 P11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对比图重制）</a:t>
            </a:r>
            <a:endParaRPr/>
          </a:p>
        </p:txBody>
      </p:sp>
      <p:sp>
        <p:nvSpPr>
          <p:cNvPr id="282" name="" descr="{&quot;isTemplate&quot;:true,&quot;type&quot;:&quot;text&quot;}"/>
          <p:cNvSpPr txBox="1"/>
          <p:nvPr/>
        </p:nvSpPr>
        <p:spPr>
          <a:xfrm rot="0" flipH="0" flipV="0">
            <a:off x="11277600" y="65151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08 / 14</a:t>
            </a:r>
            <a:endParaRPr/>
          </a:p>
        </p:txBody>
      </p:sp>
    </p:spTree>
  </p:cSld>
</p:sld>
</file>

<file path=ppt/slides/slide9.xml><?xml version="1.0" encoding="utf-8"?>
<p:sld xmlns:p="http://schemas.openxmlformats.org/presentationml/2006/main" xmlns:a="http://schemas.openxmlformats.org/drawingml/2006/main">
  <p:cSld>
    <p:spTree>
      <p:nvGrpSpPr>
        <p:cNvPr id="283" name="" descr="&lt;Slide style={{ width: 1280, height: 720, background: '#FFFFFF', flexDirection: 'column', padding: '0 56px', fontFamily: 'Arial, &quot;Microsoft YaHei&quot;, sans-serif' }}&gt;&#10;  &lt;Box style={{ height: 88, paddingTop: 44 }}&gt;&#10;    &lt;Text style={{ fontSize: 34, fontWeight: 'bold', color: '#061F32' }}&gt;你的部门换什么角色：每个部门一句话账&lt;/Text&gt;&#10;  &lt;/Box&gt;&#10;  &lt;Box style={{ height: 1, background: '#1A1A1A' }} /&gt;&#10;  &lt;Box style={{ flex: 1, flexDirection: 'row', gap: 40, paddingTop: 16, paddingBottom: 16 }}&gt;&#10;    &lt;Box style={{ width: '36%', flexDirection: 'column', justifyContent: 'center', gap: 18 }}&gt;&#10;      &lt;Box style={{ width: 48, height: 4, background: '#08A6F6' }} /&gt;&#10;      &lt;Text style={{ fontSize: 26, fontWeight: 'bold', color: '#061F32', lineHeight: 1.4 }}&gt;不是裁员方案，是杠杆方案&lt;/Text&gt;&#10;      &lt;Text style={{ fontSize: 22, color: '#44546A', lineHeight: 1.5 }}&gt;每个部门的职责边界变了：从管流程，到管杠杆。人头没有少，人均产出上限抬高了。&lt;/Text&gt;&#10;    &lt;/Box&gt;&#10;    &lt;Box style={{ flex: 1, flexDirection: 'column', justifyContent: 'center', gap: 20 }}&gt;&#10;      &lt;Box style={{ background: '#F7F7F7', borderTop: '2px solid #061F32', padding: '20px 24px', flexDirection: 'row', gap: 24, alignItems: 'center' }}&gt;&#10;        &lt;Text style={{ fontSize: 24, fontWeight: 'bold', color: '#061F32', width: 120 }}&gt;IT&lt;/Text&gt;&#10;        &lt;Box style={{ flex: 1, flexDirection: 'column', gap: 4 }}&gt;&#10;          &lt;Text style={{ fontSize: 22, fontWeight: 'bold', color: '#061F32' }}&gt;从接活的乙方，变成底座的主人&lt;/Text&gt;&#10;          &lt;Text style={{ fontSize: 22, color: '#44546A' }}&gt;唯一正式入口、权限与审计在手，是治理的执行者。&lt;/Text&gt;&#10;        &lt;/Box&gt;&#10;      &lt;/Box&gt;&#10;      &lt;Box style={{ background: '#F7F7F7', borderTop: '2px solid #061F32', padding: '20px 24px', flexDirection: 'row', gap: 24, alignItems: 'center' }}&gt;&#10;        &lt;Text style={{ fontSize: 24, fontWeight: 'bold', color: '#061F32', width: 120 }}&gt;HR&lt;/Text&gt;&#10;        &lt;Box style={{ flex: 1, flexDirection: 'column', gap: 4 }}&gt;&#10;          &lt;Text style={{ fontSize: 22, fontWeight: 'bold', color: '#061F32' }}&gt;从防偷懒的制度，变成放大上限的杠杆&lt;/Text&gt;&#10;          &lt;Text style={{ fontSize: 22, color: '#44546A' }}&gt;AI 能力写进招聘与考核，识别并放大涌现者。&lt;/Text&gt;&#10;        &lt;/Box&gt;&#10;      &lt;/Box&gt;&#10;      &lt;Box style={{ background: '#F7F7F7', borderTop: '2px solid #08A6F6', padding: '20px 24px', flexDirection: 'row', gap: 24, alignItems: 'center' }}&gt;&#10;        &lt;Text style={{ fontSize: 24, fontWeight: 'bold', color: '#061F32', width: 120 }}&gt;业务&lt;/Text&gt;&#10;        &lt;Box style={{ flex: 1, flexDirection: 'column', gap: 4 }}&gt;&#10;          &lt;Text style={{ fontSize: 22, fontWeight: 'bold', color: '#061F32' }}&gt;从层层传话，变成带队直达&lt;/Text&gt;&#10;          &lt;Text style={{ fontSize: 22, color: '#44546A' }}&gt;带队直接指挥 AI 队伍，对结果负责。&lt;/Text&gt;&#10;        &lt;/Box&gt;&#10;      &lt;/Box&gt;&#10;    &lt;/Box&gt;&#10;  &lt;/Box&gt;&#10;  &lt;Box style={{ height: 56, flexDirection: 'row', justifyContent: 'space-between', alignItems: 'center' }}&gt;&#10;    &lt;Text style={{ fontSize: 13, color: '#808080' }}&gt;Source: 超级团队计划组织分工设计（V4.0）&lt;/Text&gt;&#10;    &lt;Text style={{ fontSize: 13, color: '#808080' }}&gt;09 / 14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85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你的部门换什么角色：每个部门一句话账</a:t>
            </a:r>
            <a:endParaRPr/>
          </a:p>
        </p:txBody>
      </p:sp>
      <p:sp>
        <p:nvSpPr>
          <p:cNvPr id="286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287" name=""/>
          <p:cNvSpPr/>
          <p:nvPr/>
        </p:nvSpPr>
        <p:spPr>
          <a:xfrm rot="0" flipH="0" flipV="0">
            <a:off x="533400" y="2809875"/>
            <a:ext cx="457200" cy="3810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288" name="" descr="{&quot;isTemplate&quot;:true,&quot;type&quot;:&quot;text&quot;}"/>
          <p:cNvSpPr txBox="1"/>
          <p:nvPr/>
        </p:nvSpPr>
        <p:spPr>
          <a:xfrm rot="0" flipH="0" flipV="0">
            <a:off x="533400" y="3019425"/>
            <a:ext cx="4000500" cy="41910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950" b="1">
                <a:solidFill>
                  <a:srgbClr val="061F32"/>
                </a:solidFill>
                <a:latin typeface="Arial"/>
                <a:ea typeface="Arial"/>
              </a:rPr>
              <a:t>不是裁员方案，是杠杆方案</a:t>
            </a:r>
            <a:endParaRPr/>
          </a:p>
        </p:txBody>
      </p:sp>
      <p:sp>
        <p:nvSpPr>
          <p:cNvPr id="289" name="" descr="{&quot;isTemplate&quot;:true,&quot;type&quot;:&quot;text&quot;}"/>
          <p:cNvSpPr txBox="1"/>
          <p:nvPr/>
        </p:nvSpPr>
        <p:spPr>
          <a:xfrm rot="0" flipH="0" flipV="0">
            <a:off x="533400" y="3609975"/>
            <a:ext cx="4000500" cy="7620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每个部门的职责边界变了：从管流程，到管杠杆。人头没有少，人均产出上限抬高了。</a:t>
            </a:r>
            <a:endParaRPr/>
          </a:p>
        </p:txBody>
      </p:sp>
      <p:sp>
        <p:nvSpPr>
          <p:cNvPr id="290" name=""/>
          <p:cNvSpPr/>
          <p:nvPr/>
        </p:nvSpPr>
        <p:spPr>
          <a:xfrm rot="0" flipH="0" flipV="0">
            <a:off x="4914900" y="1990725"/>
            <a:ext cx="6743700" cy="9525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p/>
        </p:txBody>
      </p:sp>
      <p:sp>
        <p:nvSpPr>
          <p:cNvPr id="291" name=""/>
          <p:cNvSpPr/>
          <p:nvPr/>
        </p:nvSpPr>
        <p:spPr>
          <a:xfrm rot="0" flipH="0" flipV="0">
            <a:off x="4914900" y="1971675"/>
            <a:ext cx="6743700" cy="971550"/>
          </a:xfrm>
          <a:custGeom>
            <a:pathLst>
              <a:path w="708" h="102">
                <a:moveTo>
                  <a:pt x="0" y="0"/>
                </a:moveTo>
                <a:lnTo>
                  <a:pt x="708" y="0"/>
                </a:lnTo>
                <a:lnTo>
                  <a:pt x="708" y="2"/>
                </a:lnTo>
                <a:lnTo>
                  <a:pt x="0" y="2"/>
                </a:lnTo>
                <a:close/>
              </a:path>
            </a:pathLst>
          </a:custGeom>
          <a:solidFill>
            <a:srgbClr val="061F32"/>
          </a:solidFill>
          <a:ln/>
        </p:spPr>
        <p:txBody>
          <a:bodyPr/>
          <a:p/>
        </p:txBody>
      </p:sp>
      <p:sp>
        <p:nvSpPr>
          <p:cNvPr id="292" name="" descr="{&quot;isTemplate&quot;:true,&quot;type&quot;:&quot;text&quot;}"/>
          <p:cNvSpPr txBox="1"/>
          <p:nvPr/>
        </p:nvSpPr>
        <p:spPr>
          <a:xfrm rot="0" flipH="0" flipV="0">
            <a:off x="5143500" y="2324100"/>
            <a:ext cx="11430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061F32"/>
                </a:solidFill>
                <a:latin typeface="Arial"/>
                <a:ea typeface="Arial"/>
              </a:rPr>
              <a:t>IT</a:t>
            </a:r>
            <a:endParaRPr/>
          </a:p>
        </p:txBody>
      </p:sp>
      <p:sp>
        <p:nvSpPr>
          <p:cNvPr id="293" name="" descr="{&quot;isTemplate&quot;:true,&quot;type&quot;:&quot;text&quot;}"/>
          <p:cNvSpPr txBox="1"/>
          <p:nvPr/>
        </p:nvSpPr>
        <p:spPr>
          <a:xfrm rot="0" flipH="0" flipV="0">
            <a:off x="6515100" y="2181225"/>
            <a:ext cx="49149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61F32"/>
                </a:solidFill>
                <a:latin typeface="Arial"/>
                <a:ea typeface="Arial"/>
              </a:rPr>
              <a:t>从接活的乙方，变成底座的主人</a:t>
            </a:r>
            <a:endParaRPr/>
          </a:p>
        </p:txBody>
      </p:sp>
      <p:sp>
        <p:nvSpPr>
          <p:cNvPr id="294" name="" descr="{&quot;isTemplate&quot;:true,&quot;type&quot;:&quot;text&quot;}"/>
          <p:cNvSpPr txBox="1"/>
          <p:nvPr/>
        </p:nvSpPr>
        <p:spPr>
          <a:xfrm rot="0" flipH="0" flipV="0">
            <a:off x="6515100" y="2476500"/>
            <a:ext cx="49149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唯一正式入口、权限与审计在手，是治理的执行者。</a:t>
            </a:r>
            <a:endParaRPr/>
          </a:p>
        </p:txBody>
      </p:sp>
      <p:sp>
        <p:nvSpPr>
          <p:cNvPr id="295" name=""/>
          <p:cNvSpPr/>
          <p:nvPr/>
        </p:nvSpPr>
        <p:spPr>
          <a:xfrm rot="0" flipH="0" flipV="0">
            <a:off x="4914900" y="3133725"/>
            <a:ext cx="6743700" cy="9525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p/>
        </p:txBody>
      </p:sp>
      <p:sp>
        <p:nvSpPr>
          <p:cNvPr id="296" name=""/>
          <p:cNvSpPr/>
          <p:nvPr/>
        </p:nvSpPr>
        <p:spPr>
          <a:xfrm rot="0" flipH="0" flipV="0">
            <a:off x="4914900" y="3114675"/>
            <a:ext cx="6743700" cy="971550"/>
          </a:xfrm>
          <a:custGeom>
            <a:pathLst>
              <a:path w="708" h="102">
                <a:moveTo>
                  <a:pt x="0" y="0"/>
                </a:moveTo>
                <a:lnTo>
                  <a:pt x="708" y="0"/>
                </a:lnTo>
                <a:lnTo>
                  <a:pt x="708" y="2"/>
                </a:lnTo>
                <a:lnTo>
                  <a:pt x="0" y="2"/>
                </a:lnTo>
                <a:close/>
              </a:path>
            </a:pathLst>
          </a:custGeom>
          <a:solidFill>
            <a:srgbClr val="061F32"/>
          </a:solidFill>
          <a:ln/>
        </p:spPr>
        <p:txBody>
          <a:bodyPr/>
          <a:p/>
        </p:txBody>
      </p:sp>
      <p:sp>
        <p:nvSpPr>
          <p:cNvPr id="297" name="" descr="{&quot;isTemplate&quot;:true,&quot;type&quot;:&quot;text&quot;}"/>
          <p:cNvSpPr txBox="1"/>
          <p:nvPr/>
        </p:nvSpPr>
        <p:spPr>
          <a:xfrm rot="0" flipH="0" flipV="0">
            <a:off x="5143500" y="3467100"/>
            <a:ext cx="11430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061F32"/>
                </a:solidFill>
                <a:latin typeface="Arial"/>
                <a:ea typeface="Arial"/>
              </a:rPr>
              <a:t>HR</a:t>
            </a:r>
            <a:endParaRPr/>
          </a:p>
        </p:txBody>
      </p:sp>
      <p:sp>
        <p:nvSpPr>
          <p:cNvPr id="298" name="" descr="{&quot;isTemplate&quot;:true,&quot;type&quot;:&quot;text&quot;}"/>
          <p:cNvSpPr txBox="1"/>
          <p:nvPr/>
        </p:nvSpPr>
        <p:spPr>
          <a:xfrm rot="0" flipH="0" flipV="0">
            <a:off x="6515100" y="3324225"/>
            <a:ext cx="49149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61F32"/>
                </a:solidFill>
                <a:latin typeface="Arial"/>
                <a:ea typeface="Arial"/>
              </a:rPr>
              <a:t>从防偷懒的制度，变成放大上限的杠杆</a:t>
            </a:r>
            <a:endParaRPr/>
          </a:p>
        </p:txBody>
      </p:sp>
      <p:sp>
        <p:nvSpPr>
          <p:cNvPr id="299" name="" descr="{&quot;isTemplate&quot;:true,&quot;type&quot;:&quot;text&quot;}"/>
          <p:cNvSpPr txBox="1"/>
          <p:nvPr/>
        </p:nvSpPr>
        <p:spPr>
          <a:xfrm rot="0" flipH="0" flipV="0">
            <a:off x="6515100" y="3619500"/>
            <a:ext cx="49149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>
                <a:solidFill>
                  <a:srgbClr val="44546A"/>
                </a:solidFill>
                <a:latin typeface="Arial"/>
                <a:ea typeface="Arial"/>
              </a:rPr>
              <a:t>AI 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能力写进招聘与考核，识别并放大涌现者。</a:t>
            </a:r>
            <a:endParaRPr/>
          </a:p>
        </p:txBody>
      </p:sp>
      <p:sp>
        <p:nvSpPr>
          <p:cNvPr id="300" name=""/>
          <p:cNvSpPr/>
          <p:nvPr/>
        </p:nvSpPr>
        <p:spPr>
          <a:xfrm rot="0" flipH="0" flipV="0">
            <a:off x="4914900" y="4276725"/>
            <a:ext cx="6743700" cy="9525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p/>
        </p:txBody>
      </p:sp>
      <p:sp>
        <p:nvSpPr>
          <p:cNvPr id="301" name=""/>
          <p:cNvSpPr/>
          <p:nvPr/>
        </p:nvSpPr>
        <p:spPr>
          <a:xfrm rot="0" flipH="0" flipV="0">
            <a:off x="4914900" y="4257675"/>
            <a:ext cx="6743700" cy="971550"/>
          </a:xfrm>
          <a:custGeom>
            <a:pathLst>
              <a:path w="708" h="102">
                <a:moveTo>
                  <a:pt x="0" y="0"/>
                </a:moveTo>
                <a:lnTo>
                  <a:pt x="708" y="0"/>
                </a:lnTo>
                <a:lnTo>
                  <a:pt x="708" y="2"/>
                </a:lnTo>
                <a:lnTo>
                  <a:pt x="0" y="2"/>
                </a:lnTo>
                <a:close/>
              </a:path>
            </a:pathLst>
          </a:custGeom>
          <a:solidFill>
            <a:srgbClr val="08A6F6"/>
          </a:solidFill>
          <a:ln/>
        </p:spPr>
        <p:txBody>
          <a:bodyPr/>
          <a:p/>
        </p:txBody>
      </p:sp>
      <p:sp>
        <p:nvSpPr>
          <p:cNvPr id="302" name="" descr="{&quot;isTemplate&quot;:true,&quot;type&quot;:&quot;text&quot;}"/>
          <p:cNvSpPr txBox="1"/>
          <p:nvPr/>
        </p:nvSpPr>
        <p:spPr>
          <a:xfrm rot="0" flipH="0" flipV="0">
            <a:off x="5143500" y="4610100"/>
            <a:ext cx="11430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61F32"/>
                </a:solidFill>
                <a:latin typeface="Arial"/>
                <a:ea typeface="Arial"/>
              </a:rPr>
              <a:t>业务</a:t>
            </a:r>
            <a:endParaRPr/>
          </a:p>
        </p:txBody>
      </p:sp>
      <p:sp>
        <p:nvSpPr>
          <p:cNvPr id="303" name="" descr="{&quot;isTemplate&quot;:true,&quot;type&quot;:&quot;text&quot;}"/>
          <p:cNvSpPr txBox="1"/>
          <p:nvPr/>
        </p:nvSpPr>
        <p:spPr>
          <a:xfrm rot="0" flipH="0" flipV="0">
            <a:off x="6515100" y="4467225"/>
            <a:ext cx="49149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61F32"/>
                </a:solidFill>
                <a:latin typeface="Arial"/>
                <a:ea typeface="Arial"/>
              </a:rPr>
              <a:t>从层层传话，变成带队直达</a:t>
            </a:r>
            <a:endParaRPr/>
          </a:p>
        </p:txBody>
      </p:sp>
      <p:sp>
        <p:nvSpPr>
          <p:cNvPr id="304" name="" descr="{&quot;isTemplate&quot;:true,&quot;type&quot;:&quot;text&quot;}"/>
          <p:cNvSpPr txBox="1"/>
          <p:nvPr/>
        </p:nvSpPr>
        <p:spPr>
          <a:xfrm rot="0" flipH="0" flipV="0">
            <a:off x="6515100" y="4762500"/>
            <a:ext cx="49149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带队直接指挥</a:t>
            </a:r>
            <a:r>
              <a:rPr lang="en-US" sz="1650">
                <a:solidFill>
                  <a:srgbClr val="44546A"/>
                </a:solidFill>
                <a:latin typeface="Arial"/>
                <a:ea typeface="Arial"/>
              </a:rPr>
              <a:t> AI 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队伍，对结果负责。</a:t>
            </a:r>
            <a:endParaRPr/>
          </a:p>
        </p:txBody>
      </p:sp>
      <p:sp>
        <p:nvSpPr>
          <p:cNvPr id="305" name="" descr="{&quot;isTemplate&quot;:true,&quot;type&quot;:&quot;text&quot;}"/>
          <p:cNvSpPr txBox="1"/>
          <p:nvPr/>
        </p:nvSpPr>
        <p:spPr>
          <a:xfrm rot="0" flipH="0" flipV="0">
            <a:off x="533400" y="6515100"/>
            <a:ext cx="24574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Source: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超级团队计划组织分工设计（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V4.0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）</a:t>
            </a:r>
            <a:endParaRPr/>
          </a:p>
        </p:txBody>
      </p:sp>
      <p:sp>
        <p:nvSpPr>
          <p:cNvPr id="306" name="" descr="{&quot;isTemplate&quot;:true,&quot;type&quot;:&quot;text&quot;}"/>
          <p:cNvSpPr txBox="1"/>
          <p:nvPr/>
        </p:nvSpPr>
        <p:spPr>
          <a:xfrm rot="0" flipH="0" flipV="0">
            <a:off x="11277600" y="65151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09 / 14</a:t>
            </a:r>
            <a:endParaRPr/>
          </a:p>
        </p:txBody>
      </p:sp>
    </p:spTree>
  </p:cSld>
</p:sld>
</file>

<file path=ppt/slides/slide10.xml><?xml version="1.0" encoding="utf-8"?>
<p:sld xmlns:p="http://schemas.openxmlformats.org/presentationml/2006/main" xmlns:a="http://schemas.openxmlformats.org/drawingml/2006/main">
  <p:cSld>
    <p:spTree>
      <p:nvGrpSpPr>
        <p:cNvPr id="12" name="" descr="&lt;Slide style={{ width: 1280, height: 720, background: '#FFFFFF', flexDirection: 'column', padding: '0 56px', fontFamily: 'Arial, &quot;Microsoft YaHei&quot;, sans-serif' }}&gt;&#10;  &lt;Box style={{ height: 88, paddingTop: 44 }}&gt;&#10;    &lt;Text style={{ fontSize: 34, fontWeight: 'bold', color: '#061F32' }}&gt;180 天四件事：铺土壤 → 选种子 → 给养分 → 收口扩面&lt;/Text&gt;&#10;  &lt;/Box&gt;&#10;  &lt;Box style={{ height: 1, background: '#1A1A1A' }} /&gt;&#10;  &lt;Box style={{ flex: 1, flexDirection: 'column', paddingTop: 20, paddingBottom: 16, justifyContent: 'space-between' }}&gt;&#10;    &lt;Box style={{ height: 250, flexDirection: 'column', justifyContent: 'center' }}&gt;&#10;      &lt;Box style={{ flexDirection: 'row', justifyContent: 'space-between', paddingHorizontal: 24, marginBottom: 10 }}&gt;&#10;        &lt;Text style={{ fontSize: 18, fontWeight: 'bold', color: '#44546A', width: 250, textAlign: 'center' }}&gt;第 1–2 月&lt;/Text&gt;&#10;        &lt;Text style={{ fontSize: 18, fontWeight: 'bold', color: '#44546A', width: 250, textAlign: 'center' }}&gt;第 3 月&lt;/Text&gt;&#10;        &lt;Text style={{ fontSize: 18, fontWeight: 'bold', color: '#44546A', width: 250, textAlign: 'center' }}&gt;第 4–5 月&lt;/Text&gt;&#10;        &lt;Text style={{ fontSize: 18, fontWeight: 'bold', color: '#08A6F6', width: 250, textAlign: 'center' }}&gt;第 6 月&lt;/Text&gt;&#10;      &lt;/Box&gt;&#10;      &lt;Box style={{ flexDirection: 'row', alignItems: 'center', paddingHorizontal: 24 }}&gt;&#10;        &lt;Box style={{ width: 250, flexDirection: 'row', justifyContent: 'center' }}&gt;&lt;Box style={{ width: 22, height: 22, borderRadius: 11, background: '#061F32' }} /&gt;&lt;/Box&gt;&#10;        &lt;Box style={{ flex: 1, height: 2, background: '#061F32' }} /&gt;&#10;        &lt;Box style={{ width: 250, flexDirection: 'row', justifyContent: 'center' }}&gt;&lt;Box style={{ width: 22, height: 22, borderRadius: 11, background: '#061F32' }} /&gt;&lt;/Box&gt;&#10;        &lt;Box style={{ flex: 1, height: 2, background: '#061F32' }} /&gt;&#10;        &lt;Box style={{ width: 250, flexDirection: 'row', justifyContent: 'center' }}&gt;&lt;Box style={{ width: 22, height: 22, borderRadius: 11, background: '#061F32' }} /&gt;&lt;/Box&gt;&#10;        &lt;Box style={{ flex: 1, height: 2, background: '#061F32' }} /&gt;&#10;        &lt;Box style={{ width: 250, flexDirection: 'row', justifyContent: 'center' }}&gt;&lt;Box style={{ width: 22, height: 22, borderRadius: 11, background: '#08A6F6' }} /&gt;&lt;/Box&gt;&#10;      &lt;/Box&gt;&#10;      &lt;Box style={{ flexDirection: 'row', justifyContent: 'space-between', paddingHorizontal: 24, marginTop: 12 }}&gt;&#10;        &lt;Text style={{ fontSize: 28, fontWeight: 'bold', color: '#061F32', width: 250, textAlign: 'center' }}&gt;① 铺土壤&lt;/Text&gt;&#10;        &lt;Text style={{ fontSize: 28, fontWeight: 'bold', color: '#061F32', width: 250, textAlign: 'center' }}&gt;② 选种子&lt;/Text&gt;&#10;        &lt;Text style={{ fontSize: 28, fontWeight: 'bold', color: '#061F32', width: 250, textAlign: 'center' }}&gt;③ 给养分&lt;/Text&gt;&#10;        &lt;Text style={{ fontSize: 28, fontWeight: 'bold', color: '#061F32', width: 250, textAlign: 'center' }}&gt;④ 收口扩面&lt;/Text&gt;&#10;      &lt;/Box&gt;&#10;    &lt;/Box&gt;&#10;    &lt;Box style={{ flexDirection: 'row', gap: 20, paddingBottom: 8 }}&gt;&#10;      &lt;Box style={{ flex: 1, background: '#F7F7F7', padding: 20, flexDirection: 'column', gap: 8 }}&gt;&#10;        &lt;Text style={{ fontSize: 22, color: '#44546A', lineHeight: 1.45 }}&gt;买大量账号，人人可及——先把使用门槛降到零，用量自然长出来。&lt;/Text&gt;&#10;      &lt;/Box&gt;&#10;      &lt;Box style={{ flex: 1, background: '#F7F7F7', padding: 20, flexDirection: 'column', gap: 8 }}&gt;&#10;        &lt;Text style={{ fontSize: 22, color: '#44546A', lineHeight: 1.45 }}&gt;看后台数据识别涌现者——不靠报名靠行为，用得深的人自己会显形。&lt;/Text&gt;&#10;      &lt;/Box&gt;&#10;      &lt;Box style={{ flex: 1, background: '#F7F7F7', padding: 20, flexDirection: 'column', gap: 8 }}&gt;&#10;        &lt;Text style={{ fontSize: 22, color: '#44546A', lineHeight: 1.45 }}&gt;陪跑赋能——把个人的用法沉淀成团队的工序，好经验不再锁在个人手里。&lt;/Text&gt;&#10;      &lt;/Box&gt;&#10;      &lt;Box style={{ flex: 1, background: '#F7F7F7', padding: 20, flexDirection: 'column', gap: 8 }}&gt;&#10;        &lt;Text style={{ fontSize: 22, color: '#44546A', lineHeight: 1.45 }}&gt;数据汇总、制度 v0.1、跑通场景开始复制——从试点走向组织能力。&lt;/Text&gt;&#10;      &lt;/Box&gt;&#10;    &lt;/Box&gt;&#10;  &lt;/Box&gt;&#10;  &lt;Box style={{ height: 56, flexDirection: 'row', justifyContent: 'space-between', alignItems: 'center' }}&gt;&#10;    &lt;Text style={{ fontSize: 13, color: '#808080' }}&gt;Source: 超级团队计划 180 天实施方案（V4.0）&lt;/Text&gt;&#10;    &lt;Text style={{ fontSize: 13, color: '#808080' }}&gt;10 / 14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4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550" b="1">
                <a:solidFill>
                  <a:srgbClr val="061F32"/>
                </a:solidFill>
                <a:latin typeface="Arial"/>
                <a:ea typeface="Arial"/>
              </a:rPr>
              <a:t>180 </a:t>
            </a: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天四件事：铺土壤</a:t>
            </a:r>
            <a:r>
              <a:rPr lang="en-US" sz="2550" b="1">
                <a:solidFill>
                  <a:srgbClr val="061F32"/>
                </a:solidFill>
                <a:latin typeface="Arial"/>
                <a:ea typeface="Arial"/>
              </a:rPr>
              <a:t> → </a:t>
            </a: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选种子</a:t>
            </a:r>
            <a:r>
              <a:rPr lang="en-US" sz="2550" b="1">
                <a:solidFill>
                  <a:srgbClr val="061F32"/>
                </a:solidFill>
                <a:latin typeface="Arial"/>
                <a:ea typeface="Arial"/>
              </a:rPr>
              <a:t> → </a:t>
            </a: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给养分</a:t>
            </a:r>
            <a:r>
              <a:rPr lang="en-US" sz="2550" b="1">
                <a:solidFill>
                  <a:srgbClr val="061F32"/>
                </a:solidFill>
                <a:latin typeface="Arial"/>
                <a:ea typeface="Arial"/>
              </a:rPr>
              <a:t> → </a:t>
            </a: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收口扩面</a:t>
            </a:r>
            <a:endParaRPr/>
          </a:p>
        </p:txBody>
      </p:sp>
      <p:sp>
        <p:nvSpPr>
          <p:cNvPr id="15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16" name="" descr="{&quot;isTemplate&quot;:true,&quot;type&quot;:&quot;text&quot;}"/>
          <p:cNvSpPr txBox="1"/>
          <p:nvPr/>
        </p:nvSpPr>
        <p:spPr>
          <a:xfrm rot="0" flipH="0" flipV="0">
            <a:off x="533400" y="1752600"/>
            <a:ext cx="2381250" cy="20955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zh-CN" sz="1350" b="1">
                <a:solidFill>
                  <a:srgbClr val="44546A"/>
                </a:solidFill>
                <a:latin typeface="Arial"/>
                <a:ea typeface="Arial"/>
              </a:rPr>
              <a:t>第</a:t>
            </a:r>
            <a:r>
              <a:rPr lang="en-US" sz="1350" b="1">
                <a:solidFill>
                  <a:srgbClr val="44546A"/>
                </a:solidFill>
                <a:latin typeface="Arial"/>
                <a:ea typeface="Arial"/>
              </a:rPr>
              <a:t> 1–2 </a:t>
            </a:r>
            <a:r>
              <a:rPr lang="zh-CN" sz="1350" b="1">
                <a:solidFill>
                  <a:srgbClr val="44546A"/>
                </a:solidFill>
                <a:latin typeface="Arial"/>
                <a:ea typeface="Arial"/>
              </a:rPr>
              <a:t>月</a:t>
            </a:r>
            <a:endParaRPr/>
          </a:p>
        </p:txBody>
      </p:sp>
      <p:sp>
        <p:nvSpPr>
          <p:cNvPr id="17" name="" descr="{&quot;isTemplate&quot;:true,&quot;type&quot;:&quot;text&quot;}"/>
          <p:cNvSpPr txBox="1"/>
          <p:nvPr/>
        </p:nvSpPr>
        <p:spPr>
          <a:xfrm rot="0" flipH="0" flipV="0">
            <a:off x="3448050" y="1752600"/>
            <a:ext cx="2381250" cy="20955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zh-CN" sz="1350" b="1">
                <a:solidFill>
                  <a:srgbClr val="44546A"/>
                </a:solidFill>
                <a:latin typeface="Arial"/>
                <a:ea typeface="Arial"/>
              </a:rPr>
              <a:t>第</a:t>
            </a:r>
            <a:r>
              <a:rPr lang="en-US" sz="1350" b="1">
                <a:solidFill>
                  <a:srgbClr val="44546A"/>
                </a:solidFill>
                <a:latin typeface="Arial"/>
                <a:ea typeface="Arial"/>
              </a:rPr>
              <a:t> 3 </a:t>
            </a:r>
            <a:r>
              <a:rPr lang="zh-CN" sz="1350" b="1">
                <a:solidFill>
                  <a:srgbClr val="44546A"/>
                </a:solidFill>
                <a:latin typeface="Arial"/>
                <a:ea typeface="Arial"/>
              </a:rPr>
              <a:t>月</a:t>
            </a:r>
            <a:endParaRPr/>
          </a:p>
        </p:txBody>
      </p:sp>
      <p:sp>
        <p:nvSpPr>
          <p:cNvPr id="18" name="" descr="{&quot;isTemplate&quot;:true,&quot;type&quot;:&quot;text&quot;}"/>
          <p:cNvSpPr txBox="1"/>
          <p:nvPr/>
        </p:nvSpPr>
        <p:spPr>
          <a:xfrm rot="0" flipH="0" flipV="0">
            <a:off x="6362700" y="1752600"/>
            <a:ext cx="2381250" cy="20955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zh-CN" sz="1350" b="1">
                <a:solidFill>
                  <a:srgbClr val="44546A"/>
                </a:solidFill>
                <a:latin typeface="Arial"/>
                <a:ea typeface="Arial"/>
              </a:rPr>
              <a:t>第</a:t>
            </a:r>
            <a:r>
              <a:rPr lang="en-US" sz="1350" b="1">
                <a:solidFill>
                  <a:srgbClr val="44546A"/>
                </a:solidFill>
                <a:latin typeface="Arial"/>
                <a:ea typeface="Arial"/>
              </a:rPr>
              <a:t> 4–5 </a:t>
            </a:r>
            <a:r>
              <a:rPr lang="zh-CN" sz="1350" b="1">
                <a:solidFill>
                  <a:srgbClr val="44546A"/>
                </a:solidFill>
                <a:latin typeface="Arial"/>
                <a:ea typeface="Arial"/>
              </a:rPr>
              <a:t>月</a:t>
            </a:r>
            <a:endParaRPr/>
          </a:p>
        </p:txBody>
      </p:sp>
      <p:sp>
        <p:nvSpPr>
          <p:cNvPr id="19" name="" descr="{&quot;isTemplate&quot;:true,&quot;type&quot;:&quot;text&quot;}"/>
          <p:cNvSpPr txBox="1"/>
          <p:nvPr/>
        </p:nvSpPr>
        <p:spPr>
          <a:xfrm rot="0" flipH="0" flipV="0">
            <a:off x="9277350" y="1752600"/>
            <a:ext cx="2381250" cy="20955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zh-CN" sz="1350" b="1">
                <a:solidFill>
                  <a:srgbClr val="08A6F6"/>
                </a:solidFill>
                <a:latin typeface="Arial"/>
                <a:ea typeface="Arial"/>
              </a:rPr>
              <a:t>第</a:t>
            </a:r>
            <a:r>
              <a:rPr lang="en-US" sz="1350" b="1">
                <a:solidFill>
                  <a:srgbClr val="08A6F6"/>
                </a:solidFill>
                <a:latin typeface="Arial"/>
                <a:ea typeface="Arial"/>
              </a:rPr>
              <a:t> 6 </a:t>
            </a:r>
            <a:r>
              <a:rPr lang="zh-CN" sz="1350" b="1">
                <a:solidFill>
                  <a:srgbClr val="08A6F6"/>
                </a:solidFill>
                <a:latin typeface="Arial"/>
                <a:ea typeface="Arial"/>
              </a:rPr>
              <a:t>月</a:t>
            </a:r>
            <a:endParaRPr/>
          </a:p>
        </p:txBody>
      </p:sp>
      <p:sp>
        <p:nvSpPr>
          <p:cNvPr id="20" name=""/>
          <p:cNvSpPr/>
          <p:nvPr/>
        </p:nvSpPr>
        <p:spPr>
          <a:xfrm rot="0" flipH="0" flipV="0">
            <a:off x="1619250" y="2057400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21" name=""/>
          <p:cNvSpPr/>
          <p:nvPr/>
        </p:nvSpPr>
        <p:spPr>
          <a:xfrm rot="0" flipH="0" flipV="0">
            <a:off x="2914650" y="2152650"/>
            <a:ext cx="533400" cy="1905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22" name=""/>
          <p:cNvSpPr/>
          <p:nvPr/>
        </p:nvSpPr>
        <p:spPr>
          <a:xfrm rot="0" flipH="0" flipV="0">
            <a:off x="4533900" y="2057400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23" name=""/>
          <p:cNvSpPr/>
          <p:nvPr/>
        </p:nvSpPr>
        <p:spPr>
          <a:xfrm rot="0" flipH="0" flipV="0">
            <a:off x="5829300" y="2152650"/>
            <a:ext cx="533400" cy="1905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24" name=""/>
          <p:cNvSpPr/>
          <p:nvPr/>
        </p:nvSpPr>
        <p:spPr>
          <a:xfrm rot="0" flipH="0" flipV="0">
            <a:off x="7448550" y="2057400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25" name=""/>
          <p:cNvSpPr/>
          <p:nvPr/>
        </p:nvSpPr>
        <p:spPr>
          <a:xfrm rot="0" flipH="0" flipV="0">
            <a:off x="8743950" y="2152650"/>
            <a:ext cx="533400" cy="1905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26" name=""/>
          <p:cNvSpPr/>
          <p:nvPr/>
        </p:nvSpPr>
        <p:spPr>
          <a:xfrm rot="0" flipH="0" flipV="0">
            <a:off x="10363200" y="2057400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27" name="" descr="{&quot;isTemplate&quot;:true,&quot;type&quot;:&quot;text&quot;}"/>
          <p:cNvSpPr txBox="1"/>
          <p:nvPr/>
        </p:nvSpPr>
        <p:spPr>
          <a:xfrm rot="0" flipH="0" flipV="0">
            <a:off x="533400" y="2381250"/>
            <a:ext cx="2381250" cy="32385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en-US" sz="2100" b="1">
                <a:solidFill>
                  <a:srgbClr val="061F32"/>
                </a:solidFill>
                <a:latin typeface="Arial"/>
                <a:ea typeface="Arial"/>
              </a:rPr>
              <a:t>① </a:t>
            </a:r>
            <a:r>
              <a:rPr lang="zh-CN" sz="2100" b="1">
                <a:solidFill>
                  <a:srgbClr val="061F32"/>
                </a:solidFill>
                <a:latin typeface="Arial"/>
                <a:ea typeface="Arial"/>
              </a:rPr>
              <a:t>铺土壤</a:t>
            </a:r>
            <a:endParaRPr/>
          </a:p>
        </p:txBody>
      </p:sp>
      <p:sp>
        <p:nvSpPr>
          <p:cNvPr id="28" name="" descr="{&quot;isTemplate&quot;:true,&quot;type&quot;:&quot;text&quot;}"/>
          <p:cNvSpPr txBox="1"/>
          <p:nvPr/>
        </p:nvSpPr>
        <p:spPr>
          <a:xfrm rot="0" flipH="0" flipV="0">
            <a:off x="3448050" y="2381250"/>
            <a:ext cx="2381250" cy="32385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en-US" sz="2100" b="1">
                <a:solidFill>
                  <a:srgbClr val="061F32"/>
                </a:solidFill>
                <a:latin typeface="Arial"/>
                <a:ea typeface="Arial"/>
              </a:rPr>
              <a:t>② </a:t>
            </a:r>
            <a:r>
              <a:rPr lang="zh-CN" sz="2100" b="1">
                <a:solidFill>
                  <a:srgbClr val="061F32"/>
                </a:solidFill>
                <a:latin typeface="Arial"/>
                <a:ea typeface="Arial"/>
              </a:rPr>
              <a:t>选种子</a:t>
            </a:r>
            <a:endParaRPr/>
          </a:p>
        </p:txBody>
      </p:sp>
      <p:sp>
        <p:nvSpPr>
          <p:cNvPr id="29" name="" descr="{&quot;isTemplate&quot;:true,&quot;type&quot;:&quot;text&quot;}"/>
          <p:cNvSpPr txBox="1"/>
          <p:nvPr/>
        </p:nvSpPr>
        <p:spPr>
          <a:xfrm rot="0" flipH="0" flipV="0">
            <a:off x="6362700" y="2381250"/>
            <a:ext cx="2381250" cy="32385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en-US" sz="2100" b="1">
                <a:solidFill>
                  <a:srgbClr val="061F32"/>
                </a:solidFill>
                <a:latin typeface="Arial"/>
                <a:ea typeface="Arial"/>
              </a:rPr>
              <a:t>③ </a:t>
            </a:r>
            <a:r>
              <a:rPr lang="zh-CN" sz="2100" b="1">
                <a:solidFill>
                  <a:srgbClr val="061F32"/>
                </a:solidFill>
                <a:latin typeface="Arial"/>
                <a:ea typeface="Arial"/>
              </a:rPr>
              <a:t>给养分</a:t>
            </a:r>
            <a:endParaRPr/>
          </a:p>
        </p:txBody>
      </p:sp>
      <p:sp>
        <p:nvSpPr>
          <p:cNvPr id="30" name="" descr="{&quot;isTemplate&quot;:true,&quot;type&quot;:&quot;text&quot;}"/>
          <p:cNvSpPr txBox="1"/>
          <p:nvPr/>
        </p:nvSpPr>
        <p:spPr>
          <a:xfrm rot="0" flipH="0" flipV="0">
            <a:off x="9277350" y="2381250"/>
            <a:ext cx="2381250" cy="32385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en-US" sz="2100" b="1">
                <a:solidFill>
                  <a:srgbClr val="061F32"/>
                </a:solidFill>
                <a:latin typeface="Arial"/>
                <a:ea typeface="Arial"/>
              </a:rPr>
              <a:t>④ </a:t>
            </a:r>
            <a:r>
              <a:rPr lang="zh-CN" sz="2100" b="1">
                <a:solidFill>
                  <a:srgbClr val="061F32"/>
                </a:solidFill>
                <a:latin typeface="Arial"/>
                <a:ea typeface="Arial"/>
              </a:rPr>
              <a:t>收口扩面</a:t>
            </a:r>
            <a:endParaRPr/>
          </a:p>
        </p:txBody>
      </p:sp>
      <p:sp>
        <p:nvSpPr>
          <p:cNvPr id="31" name=""/>
          <p:cNvSpPr/>
          <p:nvPr/>
        </p:nvSpPr>
        <p:spPr>
          <a:xfrm rot="0" flipH="0" flipV="0">
            <a:off x="533400" y="4248150"/>
            <a:ext cx="2638425" cy="184785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p/>
        </p:txBody>
      </p:sp>
      <p:sp>
        <p:nvSpPr>
          <p:cNvPr id="32" name="" descr="{&quot;isTemplate&quot;:true,&quot;type&quot;:&quot;text&quot;}"/>
          <p:cNvSpPr txBox="1"/>
          <p:nvPr/>
        </p:nvSpPr>
        <p:spPr>
          <a:xfrm rot="0" flipH="0" flipV="0">
            <a:off x="723900" y="4438650"/>
            <a:ext cx="2257425" cy="10953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买大量账号，人人可及——先把使用门槛降到零，用量自然长出来。</a:t>
            </a:r>
            <a:endParaRPr/>
          </a:p>
        </p:txBody>
      </p:sp>
      <p:sp>
        <p:nvSpPr>
          <p:cNvPr id="33" name=""/>
          <p:cNvSpPr/>
          <p:nvPr/>
        </p:nvSpPr>
        <p:spPr>
          <a:xfrm rot="0" flipH="0" flipV="0">
            <a:off x="3362325" y="4248150"/>
            <a:ext cx="2638425" cy="184785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p/>
        </p:txBody>
      </p:sp>
      <p:sp>
        <p:nvSpPr>
          <p:cNvPr id="34" name="" descr="{&quot;isTemplate&quot;:true,&quot;type&quot;:&quot;text&quot;}"/>
          <p:cNvSpPr txBox="1"/>
          <p:nvPr/>
        </p:nvSpPr>
        <p:spPr>
          <a:xfrm rot="0" flipH="0" flipV="0">
            <a:off x="3552825" y="4438650"/>
            <a:ext cx="2257425" cy="14668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看后台数据识别涌现者——不靠报名靠行为，用得深的人自己会显形。</a:t>
            </a:r>
            <a:endParaRPr/>
          </a:p>
        </p:txBody>
      </p:sp>
      <p:sp>
        <p:nvSpPr>
          <p:cNvPr id="35" name=""/>
          <p:cNvSpPr/>
          <p:nvPr/>
        </p:nvSpPr>
        <p:spPr>
          <a:xfrm rot="0" flipH="0" flipV="0">
            <a:off x="6191250" y="4248150"/>
            <a:ext cx="2638425" cy="184785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p/>
        </p:txBody>
      </p:sp>
      <p:sp>
        <p:nvSpPr>
          <p:cNvPr id="36" name="" descr="{&quot;isTemplate&quot;:true,&quot;type&quot;:&quot;text&quot;}"/>
          <p:cNvSpPr txBox="1"/>
          <p:nvPr/>
        </p:nvSpPr>
        <p:spPr>
          <a:xfrm rot="0" flipH="0" flipV="0">
            <a:off x="6381750" y="4438650"/>
            <a:ext cx="2257425" cy="14668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陪跑赋能——把个人的用法沉淀成团队的工序，好经验不再锁在个人手里。</a:t>
            </a:r>
            <a:endParaRPr/>
          </a:p>
        </p:txBody>
      </p:sp>
      <p:sp>
        <p:nvSpPr>
          <p:cNvPr id="37" name=""/>
          <p:cNvSpPr/>
          <p:nvPr/>
        </p:nvSpPr>
        <p:spPr>
          <a:xfrm rot="0" flipH="0" flipV="0">
            <a:off x="9020175" y="4248150"/>
            <a:ext cx="2638425" cy="184785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p/>
        </p:txBody>
      </p:sp>
      <p:sp>
        <p:nvSpPr>
          <p:cNvPr id="38" name="" descr="{&quot;isTemplate&quot;:true,&quot;type&quot;:&quot;text&quot;}"/>
          <p:cNvSpPr txBox="1"/>
          <p:nvPr/>
        </p:nvSpPr>
        <p:spPr>
          <a:xfrm rot="0" flipH="0" flipV="0">
            <a:off x="9210675" y="4438650"/>
            <a:ext cx="2257425" cy="10953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数据汇总、制度</a:t>
            </a:r>
            <a:r>
              <a:rPr lang="en-US" sz="1650">
                <a:solidFill>
                  <a:srgbClr val="44546A"/>
                </a:solidFill>
                <a:latin typeface="Arial"/>
                <a:ea typeface="Arial"/>
              </a:rPr>
              <a:t> v0.1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、跑通场景开始复制——从试点走向组织能力。</a:t>
            </a:r>
            <a:endParaRPr/>
          </a:p>
        </p:txBody>
      </p:sp>
      <p:sp>
        <p:nvSpPr>
          <p:cNvPr id="39" name="" descr="{&quot;isTemplate&quot;:true,&quot;type&quot;:&quot;text&quot;}"/>
          <p:cNvSpPr txBox="1"/>
          <p:nvPr/>
        </p:nvSpPr>
        <p:spPr>
          <a:xfrm rot="0" flipH="0" flipV="0">
            <a:off x="533400" y="6515100"/>
            <a:ext cx="26098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Source: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超级团队计划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 180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天实施方案（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V4.0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）</a:t>
            </a:r>
            <a:endParaRPr/>
          </a:p>
        </p:txBody>
      </p:sp>
      <p:sp>
        <p:nvSpPr>
          <p:cNvPr id="40" name="" descr="{&quot;isTemplate&quot;:true,&quot;type&quot;:&quot;text&quot;}"/>
          <p:cNvSpPr txBox="1"/>
          <p:nvPr/>
        </p:nvSpPr>
        <p:spPr>
          <a:xfrm rot="0" flipH="0" flipV="0">
            <a:off x="11277600" y="65151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10 / 14</a:t>
            </a:r>
            <a:endParaRPr/>
          </a:p>
        </p:txBody>
      </p:sp>
    </p:spTree>
  </p:cSld>
</p:sld>
</file>

<file path=ppt/slides/slide11.xml><?xml version="1.0" encoding="utf-8"?>
<p:sld xmlns:p="http://schemas.openxmlformats.org/presentationml/2006/main" xmlns:a="http://schemas.openxmlformats.org/drawingml/2006/main" xmlns:a16="http://schemas.microsoft.com/office/drawing/2014/main" xmlns:mc="http://schemas.openxmlformats.org/markup-compatibility/2006" mc:Ignorable="a16">
  <p:cSld>
    <p:spTree>
      <p:nvGrpSpPr>
        <p:cNvPr id="41" name="" descr="&lt;Slide style={{ width: 1280, height: 720, background: '#FFFFFF', flexDirection: 'column', padding: '0 56px', fontFamily: 'Arial, &quot;Microsoft YaHei&quot;, sans-serif' }}&gt;&#10;  &lt;Box style={{ height: 88, paddingTop: 44 }}&gt;&#10;    &lt;Text style={{ fontSize: 34, fontWeight: 'bold', color: '#061F32' }}&gt;执行清单：四个验收指标定死 180 天成败&lt;/Text&gt;&#10;  &lt;/Box&gt;&#10;  &lt;Box style={{ height: 1, background: '#1A1A1A' }} /&gt;&#10;  &lt;Box style={{ flex: 1, flexDirection: 'row', gap: 36, paddingTop: 16, paddingBottom: 16 }}&gt;&#10;    &lt;Box style={{ width: '28%', flexDirection: 'column', justifyContent: 'center', gap: 18 }}&gt;&#10;      &lt;Box style={{ width: 48, height: 4, background: '#08A6F6' }} /&gt;&#10;      &lt;Text style={{ fontSize: 26, fontWeight: 'bold', color: '#061F32', lineHeight: 1.4 }}&gt;验收不靠感觉，靠数据&lt;/Text&gt;&#10;      &lt;Text style={{ fontSize: 22, color: '#44546A', lineHeight: 1.5 }}&gt;四个量化指标写进执行章程，第 180 天对表验收。CIO 与 CHRO 联合签字，谁的孩子谁抱走。&lt;/Text&gt;&#10;    &lt;/Box&gt;&#10;    &lt;Box style={{ flex: 1, justifyContent: 'center' }}&gt;&#10;      &lt;Table&#10;        style={{ width: '100%', height: 400 }}&#10;        defaultTextStyle={{ fontSize: 17, textAlign: 'center', color: '#212121' }}&#10;        defaultCellStyle={{&#10;          border: {&#10;            left: { width: 1, color: '#E7E6E6' },&#10;            right: { width: 1, color: '#E7E6E6' },&#10;            top: { width: 1, color: '#E7E6E6' },&#10;            bottom: { width: 1, color: '#E7E6E6' },&#10;          },&#10;        }}&#10;        cells={[&#10;          [&#10;            { text: '阶段', textStyle: { bold: true, color: '#FFFFFF', fontSize: 18 }, cellStyle: { background: { color: '#061F32' } } },&#10;            { text: '关键动作', textStyle: { bold: true, color: '#FFFFFF', fontSize: 18 }, cellStyle: { background: { color: '#061F32' } } },&#10;            { text: '产出物', textStyle: { bold: true, color: '#FFFFFF', fontSize: 18 }, cellStyle: { background: { color: '#061F32' } } },&#10;            { text: '验收标准', textStyle: { bold: true, color: '#FFFFFF', fontSize: 18 }, cellStyle: { background: { color: '#061F32' } } },&#10;          ],&#10;          ['铺土壤', '全员开通账号', '账号覆盖率报告', { text: '覆盖率 ≥ 80%', textStyle: { bold: true, color: '#061F32' } }],&#10;          [&#10;            { text: '选种子', cellStyle: { background: { color: '#F7F7F7' } } },&#10;            { text: '后台识别涌现者', cellStyle: { background: { color: '#F7F7F7' } } },&#10;            { text: '涌现者名单', cellStyle: { background: { color: '#F7F7F7' } } },&#10;            { text: '≥ 10 人被数据识别', textStyle: { bold: true, color: '#061F32' }, cellStyle: { background: { color: '#F7F7F7' } } },&#10;          ],&#10;          ['给养分', '陪跑与工序沉淀', '可复用场景库', { text: '≥ 5 个场景被复用', textStyle: { bold: true, color: '#061F32' } }],&#10;          [&#10;            { text: '收口扩面', cellStyle: { background: { color: '#F7F7F7' } } },&#10;            { text: '制度与数据汇总', cellStyle: { background: { color: '#F7F7F7' } } },&#10;            { text: '治理红线 v0.1', cellStyle: { background: { color: '#F7F7F7' } } },&#10;            { text: 'CIO + CHRO 联合签字', textStyle: { bold: true, color: '#061F32' }, cellStyle: { background: { color: '#F7F7F7' } } },&#10;          ],&#10;        ]}&#10;      /&gt;&#10;    &lt;/Box&gt;&#10;  &lt;/Box&gt;&#10;  &lt;Box style={{ height: 56, flexDirection: 'row', justifyContent: 'space-between', alignItems: 'center' }}&gt;&#10;    &lt;Text style={{ fontSize: 13, color: '#808080' }}&gt;Source: 超级团队计划执行章程（V4.0，V3 执行表整表升级）&lt;/Text&gt;&#10;    &lt;Text style={{ fontSize: 13, color: '#808080' }}&gt;11 / 14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3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执行清单：四个验收指标定死</a:t>
            </a:r>
            <a:r>
              <a:rPr lang="en-US" sz="2550" b="1">
                <a:solidFill>
                  <a:srgbClr val="061F32"/>
                </a:solidFill>
                <a:latin typeface="Arial"/>
                <a:ea typeface="Arial"/>
              </a:rPr>
              <a:t> 180 </a:t>
            </a: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天成败</a:t>
            </a:r>
            <a:endParaRPr/>
          </a:p>
        </p:txBody>
      </p:sp>
      <p:sp>
        <p:nvSpPr>
          <p:cNvPr id="44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45" name=""/>
          <p:cNvSpPr/>
          <p:nvPr/>
        </p:nvSpPr>
        <p:spPr>
          <a:xfrm rot="0" flipH="0" flipV="0">
            <a:off x="533400" y="2619375"/>
            <a:ext cx="457200" cy="3810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46" name="" descr="{&quot;isTemplate&quot;:true,&quot;type&quot;:&quot;text&quot;}"/>
          <p:cNvSpPr txBox="1"/>
          <p:nvPr/>
        </p:nvSpPr>
        <p:spPr>
          <a:xfrm rot="0" flipH="0" flipV="0">
            <a:off x="533400" y="2828925"/>
            <a:ext cx="3114675" cy="41910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950" b="1">
                <a:solidFill>
                  <a:srgbClr val="061F32"/>
                </a:solidFill>
                <a:latin typeface="Arial"/>
                <a:ea typeface="Arial"/>
              </a:rPr>
              <a:t>验收不靠感觉，靠数据</a:t>
            </a:r>
            <a:endParaRPr/>
          </a:p>
        </p:txBody>
      </p:sp>
      <p:sp>
        <p:nvSpPr>
          <p:cNvPr id="47" name="" descr="{&quot;isTemplate&quot;:true,&quot;type&quot;:&quot;text&quot;}"/>
          <p:cNvSpPr txBox="1"/>
          <p:nvPr/>
        </p:nvSpPr>
        <p:spPr>
          <a:xfrm rot="0" flipH="0" flipV="0">
            <a:off x="533400" y="3419475"/>
            <a:ext cx="3114675" cy="11334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四个量化指标写进执行章程，第</a:t>
            </a:r>
            <a:r>
              <a:rPr lang="en-US" sz="1650">
                <a:solidFill>
                  <a:srgbClr val="44546A"/>
                </a:solidFill>
                <a:latin typeface="Arial"/>
                <a:ea typeface="Arial"/>
              </a:rPr>
              <a:t> 180 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天对表验收。</a:t>
            </a:r>
            <a:r>
              <a:rPr lang="en-US" sz="1650">
                <a:solidFill>
                  <a:srgbClr val="44546A"/>
                </a:solidFill>
                <a:latin typeface="Arial"/>
                <a:ea typeface="Arial"/>
              </a:rPr>
              <a:t>CIO 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与</a:t>
            </a:r>
            <a:r>
              <a:rPr lang="en-US" sz="1650">
                <a:solidFill>
                  <a:srgbClr val="44546A"/>
                </a:solidFill>
                <a:latin typeface="Arial"/>
                <a:ea typeface="Arial"/>
              </a:rPr>
              <a:t> CHRO 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联合签字，谁的孩子谁抱走。</a:t>
            </a:r>
            <a:endParaRPr/>
          </a:p>
        </p:txBody>
      </p:sp>
      <p:graphicFrame>
        <p:nvGraphicFramePr>
          <p:cNvPr id="48" name=""/>
          <p:cNvGraphicFramePr/>
          <p:nvPr/>
        </p:nvGraphicFramePr>
        <p:xfrm rot="0" flipH="0" flipV="0">
          <a:off x="3990975" y="1685925"/>
          <a:ext cx="7667625" cy="3810000"/>
        </p:xfrm>
        <a:graphic>
          <a:graphicData uri="http://schemas.openxmlformats.org/drawingml/2006/table">
            <a:tbl>
              <a:tblGrid>
                <a:gridCol w="1136813">
                  <a:extLst>
                    <a:ext uri="{9D8B030D-6E8A-4147-A177-3AD203B41FA5}">
                      <a16:colId val="1"/>
                    </a:ext>
                  </a:extLst>
                </a:gridCol>
                <a:gridCol w="1883945">
                  <a:extLst>
                    <a:ext uri="{9D8B030D-6E8A-4147-A177-3AD203B41FA5}">
                      <a16:colId val="2"/>
                    </a:ext>
                  </a:extLst>
                </a:gridCol>
                <a:gridCol w="1883945">
                  <a:extLst>
                    <a:ext uri="{9D8B030D-6E8A-4147-A177-3AD203B41FA5}">
                      <a16:colId val="3"/>
                    </a:ext>
                  </a:extLst>
                </a:gridCol>
                <a:gridCol w="2762923">
                  <a:extLst>
                    <a:ext uri="{9D8B030D-6E8A-4147-A177-3AD203B41FA5}">
                      <a16:colId val="4"/>
                    </a:ext>
                  </a:extLst>
                </a:gridCol>
              </a:tblGrid>
              <a:tr h="779517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3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阶段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61F32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3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关键动作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61F32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3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产出物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61F32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3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验收标准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61F32"/>
                    </a:solidFill>
                  </a:tcPr>
                </a:tc>
                <a:extLst>
                  <a:ext uri="{0D108BD9-81ED-4DB2-BD59-A6C34878D82A}">
                    <a16:rowId val="1"/>
                  </a:ext>
                </a:extLst>
              </a:tr>
              <a:tr h="757621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212121"/>
                          </a:solidFill>
                          <a:latin typeface="Microsoft YaHei"/>
                          <a:ea typeface="Microsoft YaHei"/>
                        </a:rPr>
                        <a:t>铺土壤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212121"/>
                          </a:solidFill>
                          <a:latin typeface="Microsoft YaHei"/>
                          <a:ea typeface="Microsoft YaHei"/>
                        </a:rPr>
                        <a:t>全员开通账号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212121"/>
                          </a:solidFill>
                          <a:latin typeface="Microsoft YaHei"/>
                          <a:ea typeface="Microsoft YaHei"/>
                        </a:rPr>
                        <a:t>账号覆盖率报告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 b="1">
                          <a:solidFill>
                            <a:srgbClr val="061F32"/>
                          </a:solidFill>
                          <a:latin typeface="Microsoft YaHei"/>
                          <a:ea typeface="Microsoft YaHei"/>
                        </a:rPr>
                        <a:t>覆盖率 ≥ 80%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2"/>
                  </a:ext>
                </a:extLst>
              </a:tr>
              <a:tr h="757621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212121"/>
                          </a:solidFill>
                          <a:latin typeface="Microsoft YaHei"/>
                          <a:ea typeface="Microsoft YaHei"/>
                        </a:rPr>
                        <a:t>选种子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212121"/>
                          </a:solidFill>
                          <a:latin typeface="Microsoft YaHei"/>
                          <a:ea typeface="Microsoft YaHei"/>
                        </a:rPr>
                        <a:t>后台识别涌现者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212121"/>
                          </a:solidFill>
                          <a:latin typeface="Microsoft YaHei"/>
                          <a:ea typeface="Microsoft YaHei"/>
                        </a:rPr>
                        <a:t>涌现者名单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 b="1">
                          <a:solidFill>
                            <a:srgbClr val="061F32"/>
                          </a:solidFill>
                          <a:latin typeface="Microsoft YaHei"/>
                          <a:ea typeface="Microsoft YaHei"/>
                        </a:rPr>
                        <a:t>≥ 10 人被数据识别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val="3"/>
                  </a:ext>
                </a:extLst>
              </a:tr>
              <a:tr h="757621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212121"/>
                          </a:solidFill>
                          <a:latin typeface="Microsoft YaHei"/>
                          <a:ea typeface="Microsoft YaHei"/>
                        </a:rPr>
                        <a:t>给养分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212121"/>
                          </a:solidFill>
                          <a:latin typeface="Microsoft YaHei"/>
                          <a:ea typeface="Microsoft YaHei"/>
                        </a:rPr>
                        <a:t>陪跑与工序沉淀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212121"/>
                          </a:solidFill>
                          <a:latin typeface="Microsoft YaHei"/>
                          <a:ea typeface="Microsoft YaHei"/>
                        </a:rPr>
                        <a:t>可复用场景库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 b="1">
                          <a:solidFill>
                            <a:srgbClr val="061F32"/>
                          </a:solidFill>
                          <a:latin typeface="Microsoft YaHei"/>
                          <a:ea typeface="Microsoft YaHei"/>
                        </a:rPr>
                        <a:t>≥ 5 个场景被复用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4"/>
                  </a:ext>
                </a:extLst>
              </a:tr>
              <a:tr h="757621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212121"/>
                          </a:solidFill>
                          <a:latin typeface="Microsoft YaHei"/>
                          <a:ea typeface="Microsoft YaHei"/>
                        </a:rPr>
                        <a:t>收口扩面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212121"/>
                          </a:solidFill>
                          <a:latin typeface="Microsoft YaHei"/>
                          <a:ea typeface="Microsoft YaHei"/>
                        </a:rPr>
                        <a:t>制度与数据汇总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212121"/>
                          </a:solidFill>
                          <a:latin typeface="Microsoft YaHei"/>
                          <a:ea typeface="Microsoft YaHei"/>
                        </a:rPr>
                        <a:t>治理红线 v0.1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 b="1">
                          <a:solidFill>
                            <a:srgbClr val="061F32"/>
                          </a:solidFill>
                          <a:latin typeface="Microsoft YaHei"/>
                          <a:ea typeface="Microsoft YaHei"/>
                        </a:rPr>
                        <a:t>CIO + CHRO 联合签字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val="5"/>
                  </a:ext>
                </a:extLst>
              </a:tr>
            </a:tbl>
          </a:graphicData>
        </a:graphic>
      </p:graphicFrame>
      <p:sp>
        <p:nvSpPr>
          <p:cNvPr id="49" name="" descr="{&quot;isTemplate&quot;:true,&quot;type&quot;:&quot;text&quot;}"/>
          <p:cNvSpPr txBox="1"/>
          <p:nvPr/>
        </p:nvSpPr>
        <p:spPr>
          <a:xfrm rot="0" flipH="0" flipV="0">
            <a:off x="533400" y="6515100"/>
            <a:ext cx="33813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Source: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超级团队计划执行章程（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V4.0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，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V3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执行表整表升级）</a:t>
            </a:r>
            <a:endParaRPr/>
          </a:p>
        </p:txBody>
      </p:sp>
      <p:sp>
        <p:nvSpPr>
          <p:cNvPr id="50" name="" descr="{&quot;isTemplate&quot;:true,&quot;type&quot;:&quot;text&quot;}"/>
          <p:cNvSpPr txBox="1"/>
          <p:nvPr/>
        </p:nvSpPr>
        <p:spPr>
          <a:xfrm rot="0" flipH="0" flipV="0">
            <a:off x="11287125" y="6515100"/>
            <a:ext cx="3714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11 / 14</a:t>
            </a:r>
            <a:endParaRPr/>
          </a:p>
        </p:txBody>
      </p:sp>
    </p:spTree>
  </p:cSld>
</p:sld>
</file>

<file path=ppt/slides/slide12.xml><?xml version="1.0" encoding="utf-8"?>
<p:sld xmlns:p="http://schemas.openxmlformats.org/presentationml/2006/main" xmlns:a="http://schemas.openxmlformats.org/drawingml/2006/main">
  <p:cSld>
    <p:spTree>
      <p:nvGrpSpPr>
        <p:cNvPr id="51" name="" descr="&lt;Slide style={{ width: 1280, height: 720, background: '#FFFFFF', flexDirection: 'column', padding: '0 56px', fontFamily: 'Arial, &quot;Microsoft YaHei&quot;, sans-serif' }}&gt;&#10;  &lt;Box style={{ height: 88, paddingTop: 44 }}&gt;&#10;    &lt;Text style={{ fontSize: 34, fontWeight: 'bold', color: '#061F32' }}&gt;案例一：长安汽车——「AI 火箭班」如何打造超级组织&lt;/Text&gt;&#10;  &lt;/Box&gt;&#10;  &lt;Box style={{ height: 1, background: '#1A1A1A' }} /&gt;&#10;  &lt;Box style={{ flex: 1, flexDirection: 'row', gap: 32, paddingTop: 16, paddingBottom: 16 }}&gt;&#10;    &lt;Box style={{ width: '55%', background: '#061F32', padding: 32, flexDirection: 'column', justifyContent: 'center', gap: 18 }}&gt;&#10;      &lt;Text style={{ fontSize: 20, fontWeight: 'bold', color: '#08A6F6' }}&gt;2026 年 8 月 · 长安汽车全球研发中心（重庆）&lt;/Text&gt;&#10;      &lt;Box style={{ flexDirection: 'column', gap: 6 }}&gt;&#10;        &lt;Text style={{ fontSize: 24, fontWeight: 'bold', color: '#FFFFFF' }}&gt;34 人联合团队，脱产两个月&lt;/Text&gt;&#10;        &lt;Text style={{ fontSize: 20, color: '#E7E6E6', lineHeight: 1.5 }}&gt;长安选拔 24 名业务与技术骨干，腾讯派出 10 名产品、研发、交付专家驻场——不是讲师和学员，是同一排工位的联合战队。&lt;/Text&gt;&#10;      &lt;/Box&gt;&#10;      &lt;Box style={{ flexDirection: 'column', gap: 6 }}&gt;&#10;        &lt;Text style={{ fontSize: 24, fontWeight: 'bold', color: '#FFFFFF' }}&gt;7 大核心业务场景&lt;/Text&gt;&#10;        &lt;Text style={{ fontSize: 20, color: '#E7E6E6', lineHeight: 1.5 }}&gt;软件研发、产品策划、合同智审、智能客服、产销协同……全部来自长安真实业务痛点，基于 WorkBuddy 与 CodeBuddy 做场景拆解、知识库构建、多智能体编排。&lt;/Text&gt;&#10;      &lt;/Box&gt;&#10;      &lt;Box style={{ flexDirection: 'column', gap: 6 }}&gt;&#10;        &lt;Text style={{ fontSize: 24, fontWeight: 'bold', color: '#FFFFFF' }}&gt;交付标准：能上线的 Agent&lt;/Text&gt;&#10;        &lt;Text style={{ fontSize: 20, color: '#E7E6E6', lineHeight: 1.5 }}&gt;每个场景走完方案设计、联合开发、灰度上线、运营推广全流程。最终交付的不是结业报告，是跑在业务里的「硅基员工」。&lt;/Text&gt;&#10;      &lt;/Box&gt;&#10;    &lt;/Box&gt;&#10;    &lt;Box style={{ flex: 1, flexDirection: 'column', justifyContent: 'center', gap: 26 }}&gt;&#10;      &lt;Box style={{ flexDirection: 'column', gap: 6 }}&gt;&#10;        &lt;Text style={{ fontSize: 24, fontWeight: 'bold', color: '#061F32' }}&gt;看什么&lt;/Text&gt;&#10;        &lt;Text style={{ fontSize: 22, color: '#44546A', lineHeight: 1.45 }}&gt;超级组织不是买来的——是业务骨干和平台专家坐在一起，把 AI 长进流程里。&lt;/Text&gt;&#10;      &lt;/Box&gt;&#10;      &lt;Box style={{ flexDirection: 'column', gap: 6 }}&gt;&#10;        &lt;Text style={{ fontSize: 24, fontWeight: 'bold', color: '#061F32' }}&gt;学什么&lt;/Text&gt;&#10;        &lt;Text style={{ fontSize: 22, color: '#44546A', lineHeight: 1.45 }}&gt;四步闭环让个人用法沉淀为组织工序：方案设计、联合开发、灰度上线、运营推广。&lt;/Text&gt;&#10;      &lt;/Box&gt;&#10;      &lt;Box style={{ flexDirection: 'column', gap: 6 }}&gt;&#10;        &lt;Text style={{ fontSize: 24, fontWeight: 'bold', color: '#061F32' }}&gt;想什么&lt;/Text&gt;&#10;        &lt;Text style={{ fontSize: 22, color: '#44546A', lineHeight: 1.45 }}&gt;从 7 月 1 日提出构想到 7 月 31 日开班，不到一个月。龙头企业已经从「要不要」进入「多快」。&lt;/Text&gt;&#10;      &lt;/Box&gt;&#10;    &lt;/Box&gt;&#10;  &lt;/Box&gt;&#10;  &lt;Box style={{ height: 56, flexDirection: 'row', justifyContent: 'space-between', alignItems: 'center' }}&gt;&#10;    &lt;Text style={{ fontSize: 13, color: '#808080' }}&gt;Source: 长安汽车×腾讯「AI火箭班」2026年8月公开报道（多家媒体一致披露：34人构成/7大场景/脱产两个月/交付可上线Agent）&lt;/Text&gt;&#10;    &lt;Text style={{ fontSize: 13, color: '#808080' }}&gt;12 / 14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53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案例一：长安汽车——「</a:t>
            </a:r>
            <a:r>
              <a:rPr lang="en-US" sz="2550" b="1">
                <a:solidFill>
                  <a:srgbClr val="061F32"/>
                </a:solidFill>
                <a:latin typeface="Arial"/>
                <a:ea typeface="Arial"/>
              </a:rPr>
              <a:t>AI </a:t>
            </a: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火箭班」如何打造超级组织</a:t>
            </a:r>
            <a:endParaRPr/>
          </a:p>
        </p:txBody>
      </p:sp>
      <p:sp>
        <p:nvSpPr>
          <p:cNvPr id="54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55" name=""/>
          <p:cNvSpPr/>
          <p:nvPr/>
        </p:nvSpPr>
        <p:spPr>
          <a:xfrm rot="0" flipH="0" flipV="0">
            <a:off x="533400" y="1000125"/>
            <a:ext cx="6115050" cy="5172075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56" name="" descr="{&quot;isTemplate&quot;:true,&quot;type&quot;:&quot;text&quot;}"/>
          <p:cNvSpPr txBox="1"/>
          <p:nvPr/>
        </p:nvSpPr>
        <p:spPr>
          <a:xfrm rot="0" flipH="0" flipV="0">
            <a:off x="838200" y="1514475"/>
            <a:ext cx="55054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08A6F6"/>
                </a:solidFill>
                <a:latin typeface="Arial"/>
                <a:ea typeface="Arial"/>
              </a:rPr>
              <a:t>2026 </a:t>
            </a:r>
            <a:r>
              <a:rPr lang="zh-CN" sz="1500" b="1">
                <a:solidFill>
                  <a:srgbClr val="08A6F6"/>
                </a:solidFill>
                <a:latin typeface="Arial"/>
                <a:ea typeface="Arial"/>
              </a:rPr>
              <a:t>年</a:t>
            </a:r>
            <a:r>
              <a:rPr lang="en-US" sz="1500" b="1">
                <a:solidFill>
                  <a:srgbClr val="08A6F6"/>
                </a:solidFill>
                <a:latin typeface="Arial"/>
                <a:ea typeface="Arial"/>
              </a:rPr>
              <a:t> 8 </a:t>
            </a:r>
            <a:r>
              <a:rPr lang="zh-CN" sz="1500" b="1">
                <a:solidFill>
                  <a:srgbClr val="08A6F6"/>
                </a:solidFill>
                <a:latin typeface="Arial"/>
                <a:ea typeface="Arial"/>
              </a:rPr>
              <a:t>月</a:t>
            </a:r>
            <a:r>
              <a:rPr lang="en-US" sz="1500" b="1">
                <a:solidFill>
                  <a:srgbClr val="08A6F6"/>
                </a:solidFill>
                <a:latin typeface="Arial"/>
                <a:ea typeface="Arial"/>
              </a:rPr>
              <a:t> · </a:t>
            </a:r>
            <a:r>
              <a:rPr lang="zh-CN" sz="1500" b="1">
                <a:solidFill>
                  <a:srgbClr val="08A6F6"/>
                </a:solidFill>
                <a:latin typeface="Arial"/>
                <a:ea typeface="Arial"/>
              </a:rPr>
              <a:t>长安汽车全球研发中心（重庆）</a:t>
            </a:r>
            <a:endParaRPr/>
          </a:p>
        </p:txBody>
      </p:sp>
      <p:sp>
        <p:nvSpPr>
          <p:cNvPr id="57" name="" descr="{&quot;isTemplate&quot;:true,&quot;type&quot;:&quot;text&quot;}"/>
          <p:cNvSpPr txBox="1"/>
          <p:nvPr/>
        </p:nvSpPr>
        <p:spPr>
          <a:xfrm rot="0" flipH="0" flipV="0">
            <a:off x="838200" y="1914525"/>
            <a:ext cx="55054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FFFFFF"/>
                </a:solidFill>
                <a:latin typeface="Arial"/>
                <a:ea typeface="Arial"/>
              </a:rPr>
              <a:t>34 </a:t>
            </a:r>
            <a:r>
              <a:rPr lang="zh-CN" sz="1800" b="1">
                <a:solidFill>
                  <a:srgbClr val="FFFFFF"/>
                </a:solidFill>
                <a:latin typeface="Arial"/>
                <a:ea typeface="Arial"/>
              </a:rPr>
              <a:t>人联合团队，脱产两个月</a:t>
            </a:r>
            <a:endParaRPr/>
          </a:p>
        </p:txBody>
      </p:sp>
      <p:sp>
        <p:nvSpPr>
          <p:cNvPr id="58" name="" descr="{&quot;isTemplate&quot;:true,&quot;type&quot;:&quot;text&quot;}"/>
          <p:cNvSpPr txBox="1"/>
          <p:nvPr/>
        </p:nvSpPr>
        <p:spPr>
          <a:xfrm rot="0" flipH="0" flipV="0">
            <a:off x="838200" y="2247900"/>
            <a:ext cx="5505450" cy="6858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00">
                <a:solidFill>
                  <a:srgbClr val="E7E6E6"/>
                </a:solidFill>
                <a:latin typeface="Arial"/>
                <a:ea typeface="Arial"/>
              </a:rPr>
              <a:t>长安选拔</a:t>
            </a:r>
            <a:r>
              <a:rPr lang="en-US" sz="1500">
                <a:solidFill>
                  <a:srgbClr val="E7E6E6"/>
                </a:solidFill>
                <a:latin typeface="Arial"/>
                <a:ea typeface="Arial"/>
              </a:rPr>
              <a:t> 24 </a:t>
            </a:r>
            <a:r>
              <a:rPr lang="zh-CN" sz="1500">
                <a:solidFill>
                  <a:srgbClr val="E7E6E6"/>
                </a:solidFill>
                <a:latin typeface="Arial"/>
                <a:ea typeface="Arial"/>
              </a:rPr>
              <a:t>名业务与技术骨干，腾讯派出</a:t>
            </a:r>
            <a:r>
              <a:rPr lang="en-US" sz="1500">
                <a:solidFill>
                  <a:srgbClr val="E7E6E6"/>
                </a:solidFill>
                <a:latin typeface="Arial"/>
                <a:ea typeface="Arial"/>
              </a:rPr>
              <a:t> 10 </a:t>
            </a:r>
            <a:r>
              <a:rPr lang="zh-CN" sz="1500">
                <a:solidFill>
                  <a:srgbClr val="E7E6E6"/>
                </a:solidFill>
                <a:latin typeface="Arial"/>
                <a:ea typeface="Arial"/>
              </a:rPr>
              <a:t>名产品、研发、交付专家驻场——不是讲师和学员，是同一排工位的联合战队。</a:t>
            </a:r>
            <a:endParaRPr/>
          </a:p>
        </p:txBody>
      </p:sp>
      <p:sp>
        <p:nvSpPr>
          <p:cNvPr id="59" name="" descr="{&quot;isTemplate&quot;:true,&quot;type&quot;:&quot;text&quot;}"/>
          <p:cNvSpPr txBox="1"/>
          <p:nvPr/>
        </p:nvSpPr>
        <p:spPr>
          <a:xfrm rot="0" flipH="0" flipV="0">
            <a:off x="838200" y="3105150"/>
            <a:ext cx="55054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FFFFFF"/>
                </a:solidFill>
                <a:latin typeface="Arial"/>
                <a:ea typeface="Arial"/>
              </a:rPr>
              <a:t>7 </a:t>
            </a:r>
            <a:r>
              <a:rPr lang="zh-CN" sz="1800" b="1">
                <a:solidFill>
                  <a:srgbClr val="FFFFFF"/>
                </a:solidFill>
                <a:latin typeface="Arial"/>
                <a:ea typeface="Arial"/>
              </a:rPr>
              <a:t>大核心业务场景</a:t>
            </a:r>
            <a:endParaRPr/>
          </a:p>
        </p:txBody>
      </p:sp>
      <p:sp>
        <p:nvSpPr>
          <p:cNvPr id="60" name="" descr="{&quot;isTemplate&quot;:true,&quot;type&quot;:&quot;text&quot;}"/>
          <p:cNvSpPr txBox="1"/>
          <p:nvPr/>
        </p:nvSpPr>
        <p:spPr>
          <a:xfrm rot="0" flipH="0" flipV="0">
            <a:off x="838200" y="3438525"/>
            <a:ext cx="5505450" cy="10287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00">
                <a:solidFill>
                  <a:srgbClr val="E7E6E6"/>
                </a:solidFill>
                <a:latin typeface="Arial"/>
                <a:ea typeface="Arial"/>
              </a:rPr>
              <a:t>软件研发、产品策划、合同智审、智能客服、产销协同……全部来自长安真实业务痛点，基于</a:t>
            </a:r>
            <a:r>
              <a:rPr lang="en-US" sz="1500">
                <a:solidFill>
                  <a:srgbClr val="E7E6E6"/>
                </a:solidFill>
                <a:latin typeface="Arial"/>
                <a:ea typeface="Arial"/>
              </a:rPr>
              <a:t> WorkBuddy </a:t>
            </a:r>
            <a:r>
              <a:rPr lang="zh-CN" sz="1500">
                <a:solidFill>
                  <a:srgbClr val="E7E6E6"/>
                </a:solidFill>
                <a:latin typeface="Arial"/>
                <a:ea typeface="Arial"/>
              </a:rPr>
              <a:t>与</a:t>
            </a:r>
            <a:r>
              <a:rPr lang="en-US" sz="1500">
                <a:solidFill>
                  <a:srgbClr val="E7E6E6"/>
                </a:solidFill>
                <a:latin typeface="Arial"/>
                <a:ea typeface="Arial"/>
              </a:rPr>
              <a:t> CodeBuddy </a:t>
            </a:r>
            <a:r>
              <a:rPr lang="zh-CN" sz="1500">
                <a:solidFill>
                  <a:srgbClr val="E7E6E6"/>
                </a:solidFill>
                <a:latin typeface="Arial"/>
                <a:ea typeface="Arial"/>
              </a:rPr>
              <a:t>做场景拆解、知识库构建、多智能体编排。</a:t>
            </a:r>
            <a:endParaRPr/>
          </a:p>
        </p:txBody>
      </p:sp>
      <p:sp>
        <p:nvSpPr>
          <p:cNvPr id="61" name="" descr="{&quot;isTemplate&quot;:true,&quot;type&quot;:&quot;text&quot;}"/>
          <p:cNvSpPr txBox="1"/>
          <p:nvPr/>
        </p:nvSpPr>
        <p:spPr>
          <a:xfrm rot="0" flipH="0" flipV="0">
            <a:off x="838200" y="4638675"/>
            <a:ext cx="55054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FFFFFF"/>
                </a:solidFill>
                <a:latin typeface="Arial"/>
                <a:ea typeface="Arial"/>
              </a:rPr>
              <a:t>交付标准：能上线的</a:t>
            </a:r>
            <a:r>
              <a:rPr lang="en-US" sz="1800" b="1">
                <a:solidFill>
                  <a:srgbClr val="FFFFFF"/>
                </a:solidFill>
                <a:latin typeface="Arial"/>
                <a:ea typeface="Arial"/>
              </a:rPr>
              <a:t> Agent</a:t>
            </a:r>
            <a:endParaRPr/>
          </a:p>
        </p:txBody>
      </p:sp>
      <p:sp>
        <p:nvSpPr>
          <p:cNvPr id="62" name="" descr="{&quot;isTemplate&quot;:true,&quot;type&quot;:&quot;text&quot;}"/>
          <p:cNvSpPr txBox="1"/>
          <p:nvPr/>
        </p:nvSpPr>
        <p:spPr>
          <a:xfrm rot="0" flipH="0" flipV="0">
            <a:off x="838200" y="4972050"/>
            <a:ext cx="5505450" cy="6858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00">
                <a:solidFill>
                  <a:srgbClr val="E7E6E6"/>
                </a:solidFill>
                <a:latin typeface="Arial"/>
                <a:ea typeface="Arial"/>
              </a:rPr>
              <a:t>每个场景走完方案设计、联合开发、灰度上线、运营推广全流程。最终交付的不是结业报告，是跑在业务里的「硅基员工」。</a:t>
            </a:r>
            <a:endParaRPr/>
          </a:p>
        </p:txBody>
      </p:sp>
      <p:sp>
        <p:nvSpPr>
          <p:cNvPr id="63" name="" descr="{&quot;isTemplate&quot;:true,&quot;type&quot;:&quot;text&quot;}"/>
          <p:cNvSpPr txBox="1"/>
          <p:nvPr/>
        </p:nvSpPr>
        <p:spPr>
          <a:xfrm rot="0" flipH="0" flipV="0">
            <a:off x="6953250" y="1743075"/>
            <a:ext cx="47053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61F32"/>
                </a:solidFill>
                <a:latin typeface="Arial"/>
                <a:ea typeface="Arial"/>
              </a:rPr>
              <a:t>看什么</a:t>
            </a:r>
            <a:endParaRPr/>
          </a:p>
        </p:txBody>
      </p:sp>
      <p:sp>
        <p:nvSpPr>
          <p:cNvPr id="64" name="" descr="{&quot;isTemplate&quot;:true,&quot;type&quot;:&quot;text&quot;}"/>
          <p:cNvSpPr txBox="1"/>
          <p:nvPr/>
        </p:nvSpPr>
        <p:spPr>
          <a:xfrm rot="0" flipH="0" flipV="0">
            <a:off x="6953250" y="2076450"/>
            <a:ext cx="4705350" cy="7334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超级组织不是买来的——是业务骨干和平台专家坐在一起，把</a:t>
            </a:r>
            <a:r>
              <a:rPr lang="en-US" sz="1650">
                <a:solidFill>
                  <a:srgbClr val="44546A"/>
                </a:solidFill>
                <a:latin typeface="Arial"/>
                <a:ea typeface="Arial"/>
              </a:rPr>
              <a:t> AI 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长进流程里。</a:t>
            </a:r>
            <a:endParaRPr/>
          </a:p>
        </p:txBody>
      </p:sp>
      <p:sp>
        <p:nvSpPr>
          <p:cNvPr id="65" name="" descr="{&quot;isTemplate&quot;:true,&quot;type&quot;:&quot;text&quot;}"/>
          <p:cNvSpPr txBox="1"/>
          <p:nvPr/>
        </p:nvSpPr>
        <p:spPr>
          <a:xfrm rot="0" flipH="0" flipV="0">
            <a:off x="6953250" y="3057525"/>
            <a:ext cx="47053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61F32"/>
                </a:solidFill>
                <a:latin typeface="Arial"/>
                <a:ea typeface="Arial"/>
              </a:rPr>
              <a:t>学什么</a:t>
            </a:r>
            <a:endParaRPr/>
          </a:p>
        </p:txBody>
      </p:sp>
      <p:sp>
        <p:nvSpPr>
          <p:cNvPr id="66" name="" descr="{&quot;isTemplate&quot;:true,&quot;type&quot;:&quot;text&quot;}"/>
          <p:cNvSpPr txBox="1"/>
          <p:nvPr/>
        </p:nvSpPr>
        <p:spPr>
          <a:xfrm rot="0" flipH="0" flipV="0">
            <a:off x="6953250" y="3390900"/>
            <a:ext cx="4705350" cy="7334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四步闭环让个人用法沉淀为组织工序：方案设计、联合开发、灰度上线、运营推广。</a:t>
            </a:r>
            <a:endParaRPr/>
          </a:p>
        </p:txBody>
      </p:sp>
      <p:sp>
        <p:nvSpPr>
          <p:cNvPr id="67" name="" descr="{&quot;isTemplate&quot;:true,&quot;type&quot;:&quot;text&quot;}"/>
          <p:cNvSpPr txBox="1"/>
          <p:nvPr/>
        </p:nvSpPr>
        <p:spPr>
          <a:xfrm rot="0" flipH="0" flipV="0">
            <a:off x="6953250" y="4371975"/>
            <a:ext cx="47053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61F32"/>
                </a:solidFill>
                <a:latin typeface="Arial"/>
                <a:ea typeface="Arial"/>
              </a:rPr>
              <a:t>想什么</a:t>
            </a:r>
            <a:endParaRPr/>
          </a:p>
        </p:txBody>
      </p:sp>
      <p:sp>
        <p:nvSpPr>
          <p:cNvPr id="68" name="" descr="{&quot;isTemplate&quot;:true,&quot;type&quot;:&quot;text&quot;}"/>
          <p:cNvSpPr txBox="1"/>
          <p:nvPr/>
        </p:nvSpPr>
        <p:spPr>
          <a:xfrm rot="0" flipH="0" flipV="0">
            <a:off x="6953250" y="4705350"/>
            <a:ext cx="4705350" cy="7334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从</a:t>
            </a:r>
            <a:r>
              <a:rPr lang="en-US" sz="1650">
                <a:solidFill>
                  <a:srgbClr val="44546A"/>
                </a:solidFill>
                <a:latin typeface="Arial"/>
                <a:ea typeface="Arial"/>
              </a:rPr>
              <a:t> 7 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月</a:t>
            </a:r>
            <a:r>
              <a:rPr lang="en-US" sz="1650">
                <a:solidFill>
                  <a:srgbClr val="44546A"/>
                </a:solidFill>
                <a:latin typeface="Arial"/>
                <a:ea typeface="Arial"/>
              </a:rPr>
              <a:t> 1 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日提出构想到</a:t>
            </a:r>
            <a:r>
              <a:rPr lang="en-US" sz="1650">
                <a:solidFill>
                  <a:srgbClr val="44546A"/>
                </a:solidFill>
                <a:latin typeface="Arial"/>
                <a:ea typeface="Arial"/>
              </a:rPr>
              <a:t> 7 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月</a:t>
            </a:r>
            <a:r>
              <a:rPr lang="en-US" sz="1650">
                <a:solidFill>
                  <a:srgbClr val="44546A"/>
                </a:solidFill>
                <a:latin typeface="Arial"/>
                <a:ea typeface="Arial"/>
              </a:rPr>
              <a:t> 31 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日开班，不到一个月。龙头企业已经从「要不要」进入「多快」。</a:t>
            </a:r>
            <a:endParaRPr/>
          </a:p>
        </p:txBody>
      </p:sp>
      <p:sp>
        <p:nvSpPr>
          <p:cNvPr id="69" name="" descr="{&quot;isTemplate&quot;:true,&quot;type&quot;:&quot;text&quot;}"/>
          <p:cNvSpPr txBox="1"/>
          <p:nvPr/>
        </p:nvSpPr>
        <p:spPr>
          <a:xfrm rot="0" flipH="0" flipV="0">
            <a:off x="533400" y="6515100"/>
            <a:ext cx="70770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Source: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长安汽车×腾讯「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AI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火箭班」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2026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年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8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月公开报道（多家媒体一致披露：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34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人构成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/7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大场景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/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脱产两个月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/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交付可上线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Agent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）</a:t>
            </a:r>
            <a:endParaRPr/>
          </a:p>
        </p:txBody>
      </p:sp>
      <p:sp>
        <p:nvSpPr>
          <p:cNvPr id="70" name="" descr="{&quot;isTemplate&quot;:true,&quot;type&quot;:&quot;text&quot;}"/>
          <p:cNvSpPr txBox="1"/>
          <p:nvPr/>
        </p:nvSpPr>
        <p:spPr>
          <a:xfrm rot="0" flipH="0" flipV="0">
            <a:off x="11277600" y="65151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12 / 14</a:t>
            </a:r>
            <a:endParaRPr/>
          </a:p>
        </p:txBody>
      </p:sp>
    </p:spTree>
  </p:cSld>
</p:sld>
</file>

<file path=ppt/slides/slide13.xml><?xml version="1.0" encoding="utf-8"?>
<p:sld xmlns:p="http://schemas.openxmlformats.org/presentationml/2006/main" xmlns:a="http://schemas.openxmlformats.org/drawingml/2006/main">
  <p:cSld>
    <p:spTree>
      <p:nvGrpSpPr>
        <p:cNvPr id="71" name="" descr="&lt;Slide style={{ width: 1280, height: 720, background: '#FFFFFF', flexDirection: 'column', padding: '0 56px', fontFamily: 'Arial, &quot;Microsoft YaHei&quot;, sans-serif' }}&gt;&#10;  &lt;Box style={{ height: 88, paddingTop: 44 }}&gt;&#10;    &lt;Text style={{ fontSize: 34, fontWeight: 'bold', color: '#061F32' }}&gt;案例二：信宏仁医药——智能化转型的 ROI 怎么算&lt;/Text&gt;&#10;  &lt;/Box&gt;&#10;  &lt;Box style={{ height: 1, background: '#1A1A1A' }} /&gt;&#10;  &lt;Box style={{ flex: 1, flexDirection: 'row', gap: 32, paddingTop: 16, paddingBottom: 16 }}&gt;&#10;    &lt;Box style={{ width: '58%', flexDirection: 'column', justifyContent: 'center', gap: 22 }}&gt;&#10;      &lt;Box style={{ flexDirection: 'column', gap: 6 }}&gt;&#10;        &lt;Text style={{ fontSize: 24, fontWeight: 'bold', color: '#061F32' }}&gt;谁在用&lt;/Text&gt;&#10;        &lt;Text style={{ fontSize: 22, color: '#44546A', lineHeight: 1.45 }}&gt;山东信宏仁医药连锁：1400 余家直营门店、3000 余名员工，中国药店价值榜第 39 位——一家连锁药店龙头的智能化样本。&lt;/Text&gt;&#10;      &lt;/Box&gt;&#10;      &lt;Box style={{ flexDirection: 'column', gap: 6 }}&gt;&#10;        &lt;Text style={{ fontSize: 24, fontWeight: 'bold', color: '#061F32' }}&gt;往哪转&lt;/Text&gt;&#10;        &lt;Text style={{ fontSize: 22, color: '#44546A', lineHeight: 1.45 }}&gt;从「药品销售商」向「健康服务顾问」转型：线上线下融合的慢病管理、门店健康驿站、近 500 万会员的私域服务——每一步都要效率和内容供给。&lt;/Text&gt;&#10;      &lt;/Box&gt;&#10;      &lt;Box style={{ flexDirection: 'column', gap: 6 }}&gt;&#10;        &lt;Text style={{ fontSize: 24, fontWeight: 'bold', color: '#061F32' }}&gt;怎么算&lt;/Text&gt;&#10;        &lt;Text style={{ fontSize: 22, color: '#44546A', lineHeight: 1.45 }}&gt;2026 年信宏仁把「效率革命」列为三大战役之一。ROI 不靠感觉：投入多少、省了多少、几个月回本，三个数摆到桌面上才算数。&lt;/Text&gt;&#10;      &lt;/Box&gt;&#10;      &lt;Box style={{ background: '#F7F7F7', borderLeft: '4px solid #5A0E13', padding: '14px 18px' }}&gt;&#10;        &lt;Text style={{ fontSize: 18, color: '#5A0E13', lineHeight: 1.45 }}&gt;注：右侧框架已立住；AI 应用明细与 ROI 具体数字需与信宏仁核实并取得授权后填入，宁缺毋滥。&lt;/Text&gt;&#10;      &lt;/Box&gt;&#10;    &lt;/Box&gt;&#10;    &lt;Box style={{ flex: 1, background: '#061F32', padding: 32, flexDirection: 'column', justifyContent: 'center', gap: 22 }}&gt;&#10;      &lt;Text style={{ fontSize: 26, fontWeight: 'bold', color: '#FFFFFF' }}&gt;ROI 指标框架&lt;/Text&gt;&#10;      &lt;Box style={{ flexDirection: 'row', justifyContent: 'space-between', alignItems: 'center' }}&gt;&#10;        &lt;Text style={{ fontSize: 22, color: '#E7E6E6' }}&gt;投入金额&lt;/Text&gt;&#10;        &lt;Text style={{ fontSize: 22, fontWeight: 'bold', color: '#F2A69B' }}&gt;待核实&lt;/Text&gt;&#10;      &lt;/Box&gt;&#10;      &lt;Box style={{ height: 1, background: '#44546A' }} /&gt;&#10;      &lt;Box style={{ flexDirection: 'row', justifyContent: 'space-between', alignItems: 'center' }}&gt;&#10;        &lt;Text style={{ fontSize: 22, color: '#E7E6E6' }}&gt;节省与增量&lt;/Text&gt;&#10;        &lt;Text style={{ fontSize: 22, fontWeight: 'bold', color: '#F2A69B' }}&gt;待核实&lt;/Text&gt;&#10;      &lt;/Box&gt;&#10;      &lt;Box style={{ height: 1, background: '#44546A' }} /&gt;&#10;      &lt;Box style={{ flexDirection: 'row', justifyContent: 'space-between', alignItems: 'center' }}&gt;&#10;        &lt;Text style={{ fontSize: 22, color: '#E7E6E6' }}&gt;回本周期&lt;/Text&gt;&#10;        &lt;Text style={{ fontSize: 22, fontWeight: 'bold', color: '#F2A69B' }}&gt;待核实&lt;/Text&gt;&#10;      &lt;/Box&gt;&#10;      &lt;Text style={{ fontSize: 18, color: '#99BDED', lineHeight: 1.5 }}&gt;数字一旦核实填入，这一页就是全场最硬的一页——别人讲概念，你讲账本。&lt;/Text&gt;&#10;    &lt;/Box&gt;&#10;  &lt;/Box&gt;&#10;  &lt;Box style={{ height: 56, flexDirection: 'row', justifyContent: 'space-between', alignItems: 'center' }}&gt;&#10;    &lt;Text style={{ fontSize: 13, color: '#808080' }}&gt;Source: 信宏仁医药2025-2026公开资料（门店数/员工数/价值榜排名/三大战役战略表述）；ROI数字未获授权，暂缺&lt;/Text&gt;&#10;    &lt;Text style={{ fontSize: 13, color: '#808080' }}&gt;13 / 14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73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案例二：信宏仁医药——智能化转型的</a:t>
            </a:r>
            <a:r>
              <a:rPr lang="en-US" sz="2550" b="1">
                <a:solidFill>
                  <a:srgbClr val="061F32"/>
                </a:solidFill>
                <a:latin typeface="Arial"/>
                <a:ea typeface="Arial"/>
              </a:rPr>
              <a:t> ROI </a:t>
            </a: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怎么算</a:t>
            </a:r>
            <a:endParaRPr/>
          </a:p>
        </p:txBody>
      </p:sp>
      <p:sp>
        <p:nvSpPr>
          <p:cNvPr id="74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75" name="" descr="{&quot;isTemplate&quot;:true,&quot;type&quot;:&quot;text&quot;}"/>
          <p:cNvSpPr txBox="1"/>
          <p:nvPr/>
        </p:nvSpPr>
        <p:spPr>
          <a:xfrm rot="0" flipH="0" flipV="0">
            <a:off x="533400" y="1057275"/>
            <a:ext cx="644842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61F32"/>
                </a:solidFill>
                <a:latin typeface="Arial"/>
                <a:ea typeface="Arial"/>
              </a:rPr>
              <a:t>谁在用</a:t>
            </a:r>
            <a:endParaRPr/>
          </a:p>
        </p:txBody>
      </p:sp>
      <p:sp>
        <p:nvSpPr>
          <p:cNvPr id="76" name="" descr="{&quot;isTemplate&quot;:true,&quot;type&quot;:&quot;text&quot;}"/>
          <p:cNvSpPr txBox="1"/>
          <p:nvPr/>
        </p:nvSpPr>
        <p:spPr>
          <a:xfrm rot="0" flipH="0" flipV="0">
            <a:off x="533400" y="1390650"/>
            <a:ext cx="6448425" cy="7334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山东信宏仁医药连锁：</a:t>
            </a:r>
            <a:r>
              <a:rPr lang="en-US" sz="1650">
                <a:solidFill>
                  <a:srgbClr val="44546A"/>
                </a:solidFill>
                <a:latin typeface="Arial"/>
                <a:ea typeface="Arial"/>
              </a:rPr>
              <a:t>1400 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余家直营门店、</a:t>
            </a:r>
            <a:r>
              <a:rPr lang="en-US" sz="1650">
                <a:solidFill>
                  <a:srgbClr val="44546A"/>
                </a:solidFill>
                <a:latin typeface="Arial"/>
                <a:ea typeface="Arial"/>
              </a:rPr>
              <a:t>3000 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余名员工，中国药店价值榜第</a:t>
            </a:r>
            <a:r>
              <a:rPr lang="en-US" sz="1650">
                <a:solidFill>
                  <a:srgbClr val="44546A"/>
                </a:solidFill>
                <a:latin typeface="Arial"/>
                <a:ea typeface="Arial"/>
              </a:rPr>
              <a:t> 39 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位——一家连锁药店龙头的智能化样本。</a:t>
            </a:r>
            <a:endParaRPr/>
          </a:p>
        </p:txBody>
      </p:sp>
      <p:sp>
        <p:nvSpPr>
          <p:cNvPr id="77" name="" descr="{&quot;isTemplate&quot;:true,&quot;type&quot;:&quot;text&quot;}"/>
          <p:cNvSpPr txBox="1"/>
          <p:nvPr/>
        </p:nvSpPr>
        <p:spPr>
          <a:xfrm rot="0" flipH="0" flipV="0">
            <a:off x="533400" y="2333625"/>
            <a:ext cx="644842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61F32"/>
                </a:solidFill>
                <a:latin typeface="Arial"/>
                <a:ea typeface="Arial"/>
              </a:rPr>
              <a:t>往哪转</a:t>
            </a:r>
            <a:endParaRPr/>
          </a:p>
        </p:txBody>
      </p:sp>
      <p:sp>
        <p:nvSpPr>
          <p:cNvPr id="78" name="" descr="{&quot;isTemplate&quot;:true,&quot;type&quot;:&quot;text&quot;}"/>
          <p:cNvSpPr txBox="1"/>
          <p:nvPr/>
        </p:nvSpPr>
        <p:spPr>
          <a:xfrm rot="0" flipH="0" flipV="0">
            <a:off x="533400" y="2667000"/>
            <a:ext cx="6448425" cy="10953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从「药品销售商」向「健康服务顾问」转型：线上线下融合的慢病管理、门店健康驿站、近</a:t>
            </a:r>
            <a:r>
              <a:rPr lang="en-US" sz="1650">
                <a:solidFill>
                  <a:srgbClr val="44546A"/>
                </a:solidFill>
                <a:latin typeface="Arial"/>
                <a:ea typeface="Arial"/>
              </a:rPr>
              <a:t> 500 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万会员的私域服务——每一步都要效率和内容供给。</a:t>
            </a:r>
            <a:endParaRPr/>
          </a:p>
        </p:txBody>
      </p:sp>
      <p:sp>
        <p:nvSpPr>
          <p:cNvPr id="79" name="" descr="{&quot;isTemplate&quot;:true,&quot;type&quot;:&quot;text&quot;}"/>
          <p:cNvSpPr txBox="1"/>
          <p:nvPr/>
        </p:nvSpPr>
        <p:spPr>
          <a:xfrm rot="0" flipH="0" flipV="0">
            <a:off x="533400" y="3971925"/>
            <a:ext cx="644842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61F32"/>
                </a:solidFill>
                <a:latin typeface="Arial"/>
                <a:ea typeface="Arial"/>
              </a:rPr>
              <a:t>怎么算</a:t>
            </a:r>
            <a:endParaRPr/>
          </a:p>
        </p:txBody>
      </p:sp>
      <p:sp>
        <p:nvSpPr>
          <p:cNvPr id="80" name="" descr="{&quot;isTemplate&quot;:true,&quot;type&quot;:&quot;text&quot;}"/>
          <p:cNvSpPr txBox="1"/>
          <p:nvPr/>
        </p:nvSpPr>
        <p:spPr>
          <a:xfrm rot="0" flipH="0" flipV="0">
            <a:off x="533400" y="4305300"/>
            <a:ext cx="6448425" cy="7334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en-US" sz="1650">
                <a:solidFill>
                  <a:srgbClr val="44546A"/>
                </a:solidFill>
                <a:latin typeface="Arial"/>
                <a:ea typeface="Arial"/>
              </a:rPr>
              <a:t>2026 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年信宏仁把「效率革命」列为三大战役之一。</a:t>
            </a:r>
            <a:r>
              <a:rPr lang="en-US" sz="1650">
                <a:solidFill>
                  <a:srgbClr val="44546A"/>
                </a:solidFill>
                <a:latin typeface="Arial"/>
                <a:ea typeface="Arial"/>
              </a:rPr>
              <a:t>ROI 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不靠感觉：投入多少、省了多少、几个月回本，三个数摆到桌面上才算数。</a:t>
            </a:r>
            <a:endParaRPr/>
          </a:p>
        </p:txBody>
      </p:sp>
      <p:sp>
        <p:nvSpPr>
          <p:cNvPr id="81" name=""/>
          <p:cNvSpPr/>
          <p:nvPr/>
        </p:nvSpPr>
        <p:spPr>
          <a:xfrm rot="0" flipH="0" flipV="0">
            <a:off x="571500" y="5248275"/>
            <a:ext cx="6448425" cy="866775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p/>
        </p:txBody>
      </p:sp>
      <p:sp>
        <p:nvSpPr>
          <p:cNvPr id="82" name=""/>
          <p:cNvSpPr/>
          <p:nvPr/>
        </p:nvSpPr>
        <p:spPr>
          <a:xfrm rot="0" flipH="0" flipV="0">
            <a:off x="533400" y="5248275"/>
            <a:ext cx="6486525" cy="866775"/>
          </a:xfrm>
          <a:custGeom>
            <a:pathLst>
              <a:path w="681" h="91">
                <a:moveTo>
                  <a:pt x="0" y="0"/>
                </a:moveTo>
                <a:lnTo>
                  <a:pt x="4" y="0"/>
                </a:lnTo>
                <a:lnTo>
                  <a:pt x="4" y="91"/>
                </a:lnTo>
                <a:lnTo>
                  <a:pt x="0" y="91"/>
                </a:lnTo>
                <a:close/>
              </a:path>
            </a:pathLst>
          </a:custGeom>
          <a:solidFill>
            <a:srgbClr val="5A0E13"/>
          </a:solidFill>
          <a:ln/>
        </p:spPr>
        <p:txBody>
          <a:bodyPr/>
          <a:p/>
        </p:txBody>
      </p:sp>
      <p:sp>
        <p:nvSpPr>
          <p:cNvPr id="83" name="" descr="{&quot;isTemplate&quot;:true,&quot;type&quot;:&quot;text&quot;}"/>
          <p:cNvSpPr txBox="1"/>
          <p:nvPr/>
        </p:nvSpPr>
        <p:spPr>
          <a:xfrm rot="0" flipH="0" flipV="0">
            <a:off x="742950" y="5381625"/>
            <a:ext cx="6067425" cy="6000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1350">
                <a:solidFill>
                  <a:srgbClr val="5A0E13"/>
                </a:solidFill>
                <a:latin typeface="Arial"/>
                <a:ea typeface="Arial"/>
              </a:rPr>
              <a:t>注：右侧框架已立住；</a:t>
            </a:r>
            <a:r>
              <a:rPr lang="en-US" sz="1350">
                <a:solidFill>
                  <a:srgbClr val="5A0E13"/>
                </a:solidFill>
                <a:latin typeface="Arial"/>
                <a:ea typeface="Arial"/>
              </a:rPr>
              <a:t>AI </a:t>
            </a:r>
            <a:r>
              <a:rPr lang="zh-CN" sz="1350">
                <a:solidFill>
                  <a:srgbClr val="5A0E13"/>
                </a:solidFill>
                <a:latin typeface="Arial"/>
                <a:ea typeface="Arial"/>
              </a:rPr>
              <a:t>应用明细与</a:t>
            </a:r>
            <a:r>
              <a:rPr lang="en-US" sz="1350">
                <a:solidFill>
                  <a:srgbClr val="5A0E13"/>
                </a:solidFill>
                <a:latin typeface="Arial"/>
                <a:ea typeface="Arial"/>
              </a:rPr>
              <a:t> ROI </a:t>
            </a:r>
            <a:r>
              <a:rPr lang="zh-CN" sz="1350">
                <a:solidFill>
                  <a:srgbClr val="5A0E13"/>
                </a:solidFill>
                <a:latin typeface="Arial"/>
                <a:ea typeface="Arial"/>
              </a:rPr>
              <a:t>具体数字需与信宏仁核实并取得授权后填入，宁缺毋滥。</a:t>
            </a:r>
            <a:endParaRPr/>
          </a:p>
        </p:txBody>
      </p:sp>
      <p:sp>
        <p:nvSpPr>
          <p:cNvPr id="84" name=""/>
          <p:cNvSpPr/>
          <p:nvPr/>
        </p:nvSpPr>
        <p:spPr>
          <a:xfrm rot="0" flipH="0" flipV="0">
            <a:off x="7286625" y="1000125"/>
            <a:ext cx="4371975" cy="5172075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85" name="" descr="{&quot;isTemplate&quot;:true,&quot;type&quot;:&quot;text&quot;}"/>
          <p:cNvSpPr txBox="1"/>
          <p:nvPr/>
        </p:nvSpPr>
        <p:spPr>
          <a:xfrm rot="0" flipH="0" flipV="0">
            <a:off x="7591425" y="2105025"/>
            <a:ext cx="3762375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FFFFFF"/>
                </a:solidFill>
                <a:latin typeface="Arial"/>
                <a:ea typeface="Arial"/>
              </a:rPr>
              <a:t>ROI </a:t>
            </a:r>
            <a:r>
              <a:rPr lang="zh-CN" sz="1950" b="1">
                <a:solidFill>
                  <a:srgbClr val="FFFFFF"/>
                </a:solidFill>
                <a:latin typeface="Arial"/>
                <a:ea typeface="Arial"/>
              </a:rPr>
              <a:t>指标框架</a:t>
            </a:r>
            <a:endParaRPr/>
          </a:p>
        </p:txBody>
      </p:sp>
      <p:sp>
        <p:nvSpPr>
          <p:cNvPr id="86" name="" descr="{&quot;isTemplate&quot;:true,&quot;type&quot;:&quot;text&quot;}"/>
          <p:cNvSpPr txBox="1"/>
          <p:nvPr/>
        </p:nvSpPr>
        <p:spPr>
          <a:xfrm rot="0" flipH="0" flipV="0">
            <a:off x="7591425" y="2619375"/>
            <a:ext cx="8382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>
                <a:solidFill>
                  <a:srgbClr val="E7E6E6"/>
                </a:solidFill>
                <a:latin typeface="Arial"/>
                <a:ea typeface="Arial"/>
              </a:rPr>
              <a:t>投入金额</a:t>
            </a:r>
            <a:endParaRPr/>
          </a:p>
        </p:txBody>
      </p:sp>
      <p:sp>
        <p:nvSpPr>
          <p:cNvPr id="87" name="" descr="{&quot;isTemplate&quot;:true,&quot;type&quot;:&quot;text&quot;}"/>
          <p:cNvSpPr txBox="1"/>
          <p:nvPr/>
        </p:nvSpPr>
        <p:spPr>
          <a:xfrm rot="0" flipH="0" flipV="0">
            <a:off x="10725150" y="2619375"/>
            <a:ext cx="6286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F2A69B"/>
                </a:solidFill>
                <a:latin typeface="Arial"/>
                <a:ea typeface="Arial"/>
              </a:rPr>
              <a:t>待核实</a:t>
            </a:r>
            <a:endParaRPr/>
          </a:p>
        </p:txBody>
      </p:sp>
      <p:sp>
        <p:nvSpPr>
          <p:cNvPr id="88" name=""/>
          <p:cNvSpPr/>
          <p:nvPr/>
        </p:nvSpPr>
        <p:spPr>
          <a:xfrm rot="0" flipH="0" flipV="0">
            <a:off x="7591425" y="3086100"/>
            <a:ext cx="3762375" cy="9525"/>
          </a:xfrm>
          <a:prstGeom prst="rect">
            <a:avLst/>
          </a:prstGeom>
          <a:solidFill>
            <a:srgbClr val="44546A"/>
          </a:solidFill>
          <a:ln/>
        </p:spPr>
        <p:txBody>
          <a:bodyPr/>
          <a:p/>
        </p:txBody>
      </p:sp>
      <p:sp>
        <p:nvSpPr>
          <p:cNvPr id="89" name="" descr="{&quot;isTemplate&quot;:true,&quot;type&quot;:&quot;text&quot;}"/>
          <p:cNvSpPr txBox="1"/>
          <p:nvPr/>
        </p:nvSpPr>
        <p:spPr>
          <a:xfrm rot="0" flipH="0" flipV="0">
            <a:off x="7591425" y="3305175"/>
            <a:ext cx="10477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>
                <a:solidFill>
                  <a:srgbClr val="E7E6E6"/>
                </a:solidFill>
                <a:latin typeface="Arial"/>
                <a:ea typeface="Arial"/>
              </a:rPr>
              <a:t>节省与增量</a:t>
            </a:r>
            <a:endParaRPr/>
          </a:p>
        </p:txBody>
      </p:sp>
      <p:sp>
        <p:nvSpPr>
          <p:cNvPr id="90" name="" descr="{&quot;isTemplate&quot;:true,&quot;type&quot;:&quot;text&quot;}"/>
          <p:cNvSpPr txBox="1"/>
          <p:nvPr/>
        </p:nvSpPr>
        <p:spPr>
          <a:xfrm rot="0" flipH="0" flipV="0">
            <a:off x="10725150" y="3305175"/>
            <a:ext cx="6286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F2A69B"/>
                </a:solidFill>
                <a:latin typeface="Arial"/>
                <a:ea typeface="Arial"/>
              </a:rPr>
              <a:t>待核实</a:t>
            </a:r>
            <a:endParaRPr/>
          </a:p>
        </p:txBody>
      </p:sp>
      <p:sp>
        <p:nvSpPr>
          <p:cNvPr id="91" name=""/>
          <p:cNvSpPr/>
          <p:nvPr/>
        </p:nvSpPr>
        <p:spPr>
          <a:xfrm rot="0" flipH="0" flipV="0">
            <a:off x="7591425" y="3771900"/>
            <a:ext cx="3762375" cy="9525"/>
          </a:xfrm>
          <a:prstGeom prst="rect">
            <a:avLst/>
          </a:prstGeom>
          <a:solidFill>
            <a:srgbClr val="44546A"/>
          </a:solidFill>
          <a:ln/>
        </p:spPr>
        <p:txBody>
          <a:bodyPr/>
          <a:p/>
        </p:txBody>
      </p:sp>
      <p:sp>
        <p:nvSpPr>
          <p:cNvPr id="92" name="" descr="{&quot;isTemplate&quot;:true,&quot;type&quot;:&quot;text&quot;}"/>
          <p:cNvSpPr txBox="1"/>
          <p:nvPr/>
        </p:nvSpPr>
        <p:spPr>
          <a:xfrm rot="0" flipH="0" flipV="0">
            <a:off x="7591425" y="3990975"/>
            <a:ext cx="8382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>
                <a:solidFill>
                  <a:srgbClr val="E7E6E6"/>
                </a:solidFill>
                <a:latin typeface="Arial"/>
                <a:ea typeface="Arial"/>
              </a:rPr>
              <a:t>回本周期</a:t>
            </a:r>
            <a:endParaRPr/>
          </a:p>
        </p:txBody>
      </p:sp>
      <p:sp>
        <p:nvSpPr>
          <p:cNvPr id="93" name="" descr="{&quot;isTemplate&quot;:true,&quot;type&quot;:&quot;text&quot;}"/>
          <p:cNvSpPr txBox="1"/>
          <p:nvPr/>
        </p:nvSpPr>
        <p:spPr>
          <a:xfrm rot="0" flipH="0" flipV="0">
            <a:off x="10725150" y="3990975"/>
            <a:ext cx="6286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F2A69B"/>
                </a:solidFill>
                <a:latin typeface="Arial"/>
                <a:ea typeface="Arial"/>
              </a:rPr>
              <a:t>待核实</a:t>
            </a:r>
            <a:endParaRPr/>
          </a:p>
        </p:txBody>
      </p:sp>
      <p:sp>
        <p:nvSpPr>
          <p:cNvPr id="94" name="" descr="{&quot;isTemplate&quot;:true,&quot;type&quot;:&quot;text&quot;}"/>
          <p:cNvSpPr txBox="1"/>
          <p:nvPr/>
        </p:nvSpPr>
        <p:spPr>
          <a:xfrm rot="0" flipH="0" flipV="0">
            <a:off x="7591425" y="4457700"/>
            <a:ext cx="3762375" cy="6191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350">
                <a:solidFill>
                  <a:srgbClr val="99BDED"/>
                </a:solidFill>
                <a:latin typeface="Arial"/>
                <a:ea typeface="Arial"/>
              </a:rPr>
              <a:t>数字一旦核实填入，这一页就是全场最硬的一页——别人讲概念，你讲账本。</a:t>
            </a:r>
            <a:endParaRPr/>
          </a:p>
        </p:txBody>
      </p:sp>
      <p:sp>
        <p:nvSpPr>
          <p:cNvPr id="95" name="" descr="{&quot;isTemplate&quot;:true,&quot;type&quot;:&quot;text&quot;}"/>
          <p:cNvSpPr txBox="1"/>
          <p:nvPr/>
        </p:nvSpPr>
        <p:spPr>
          <a:xfrm rot="0" flipH="0" flipV="0">
            <a:off x="533400" y="6515100"/>
            <a:ext cx="63341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Source: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信宏仁医药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2025-2026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公开资料（门店数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/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员工数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/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价值榜排名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/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三大战役战略表述）；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ROI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数字未获授权，暂缺</a:t>
            </a:r>
            <a:endParaRPr/>
          </a:p>
        </p:txBody>
      </p:sp>
      <p:sp>
        <p:nvSpPr>
          <p:cNvPr id="96" name="" descr="{&quot;isTemplate&quot;:true,&quot;type&quot;:&quot;text&quot;}"/>
          <p:cNvSpPr txBox="1"/>
          <p:nvPr/>
        </p:nvSpPr>
        <p:spPr>
          <a:xfrm rot="0" flipH="0" flipV="0">
            <a:off x="11277600" y="65151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13 / 14</a:t>
            </a:r>
            <a:endParaRPr/>
          </a:p>
        </p:txBody>
      </p:sp>
    </p:spTree>
  </p:cSld>
</p:sld>
</file>

<file path=ppt/slides/slide14.xml><?xml version="1.0" encoding="utf-8"?>
<p:sld xmlns:p="http://schemas.openxmlformats.org/presentationml/2006/main" xmlns:a="http://schemas.openxmlformats.org/drawingml/2006/main">
  <p:cSld>
    <p:spTree>
      <p:nvGrpSpPr>
        <p:cNvPr id="97" name="" descr="&lt;Slide style={{ width: 1280, height: 720, background: '#061F32', flexDirection: 'column', justifyContent: 'center', padding: '0 80px', fontFamily: 'Arial, &quot;Microsoft YaHei&quot;, sans-serif' }}&gt;&#10;  &lt;Box style={{ flexDirection: 'column', gap: 0 }}&gt;&#10;    &lt;Text style={{ fontSize: 52, fontWeight: 'bold', color: '#FFFFFF', lineHeight: 1.3, marginBottom: 20 }}&gt;别等对手，先长出你的超级个体。&lt;/Text&gt;&#10;    &lt;Box style={{ flexDirection: 'row', alignItems: 'center', gap: 12, marginBottom: 56 }}&gt;&#10;      &lt;Box style={{ width: 4, height: 26, background: '#08A6F6' }} /&gt;&#10;      &lt;Text style={{ fontSize: 26, fontWeight: 'bold', color: '#08A6F6' }}&gt;下一步，三选一&lt;/Text&gt;&#10;    &lt;/Box&gt;&#10;    &lt;Box style={{ flexDirection: 'row', gap: 24, marginBottom: 72 }}&gt;&#10;      &lt;Box style={{ flex: 1, border: '1px solid #99BDED', padding: 28, flexDirection: 'column', gap: 10 }}&gt;&#10;        &lt;Text style={{ fontSize: 20, fontWeight: 'bold', color: '#08A6F6' }}&gt;01&lt;/Text&gt;&#10;        &lt;Text style={{ fontSize: 26, fontWeight: 'bold', color: '#FFFFFF' }}&gt;AI 落地共创会&lt;/Text&gt;&#10;        &lt;Text style={{ fontSize: 20, color: '#E7E6E6', lineHeight: 1.45 }}&gt;半天，把方案变成双方共创的落地计划&lt;/Text&gt;&#10;      &lt;/Box&gt;&#10;      &lt;Box style={{ flex: 1, border: '1px solid #99BDED', padding: 28, flexDirection: 'column', gap: 10 }}&gt;&#10;        &lt;Text style={{ fontSize: 20, fontWeight: 'bold', color: '#08A6F6' }}&gt;02&lt;/Text&gt;&#10;        &lt;Text style={{ fontSize: 26, fontWeight: 'bold', color: '#FFFFFF' }}&gt;首批账号开通&lt;/Text&gt;&#10;        &lt;Text style={{ fontSize: 20, color: '#E7E6E6', lineHeight: 1.45 }}&gt;铺土壤起步，先把使用门槛降到零&lt;/Text&gt;&#10;      &lt;/Box&gt;&#10;      &lt;Box style={{ flex: 1, border: '1px solid #08A6F6', padding: 28, flexDirection: 'column', gap: 10 }}&gt;&#10;        &lt;Text style={{ fontSize: 20, fontWeight: 'bold', color: '#08A6F6' }}&gt;03&lt;/Text&gt;&#10;        &lt;Text style={{ fontSize: 26, fontWeight: 'bold', color: '#FFFFFF' }}&gt;单场景 POC&lt;/Text&gt;&#10;        &lt;Text style={{ fontSize: 20, color: '#E7E6E6', lineHeight: 1.45 }}&gt;先打样一个场景，再复制扩大&lt;/Text&gt;&#10;      &lt;/Box&gt;&#10;    &lt;/Box&gt;&#10;    &lt;Box style={{ flexDirection: 'row', justifyContent: 'space-between' }}&gt;&#10;      &lt;Text style={{ fontSize: 16, color: '#9AA7B0' }}&gt;腾讯 WorkBuddy × 国脉 · 超级团队计划 V4.0&lt;/Text&gt;&#10;      &lt;Text style={{ fontSize: 16, color: '#9AA7B0' }}&gt;详见报价单　　14 / 14&lt;/Text&gt;&#10;    &lt;/Box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99" name="" descr="{&quot;isTemplate&quot;:true,&quot;type&quot;:&quot;text&quot;}"/>
          <p:cNvSpPr txBox="1"/>
          <p:nvPr/>
        </p:nvSpPr>
        <p:spPr>
          <a:xfrm rot="0" flipH="0" flipV="0">
            <a:off x="762000" y="1123950"/>
            <a:ext cx="10668000" cy="781050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3900" b="1">
                <a:solidFill>
                  <a:srgbClr val="FFFFFF"/>
                </a:solidFill>
                <a:latin typeface="Arial"/>
                <a:ea typeface="Arial"/>
              </a:rPr>
              <a:t>别等对手，先长出你的超级个体。</a:t>
            </a:r>
            <a:endParaRPr/>
          </a:p>
        </p:txBody>
      </p:sp>
      <p:sp>
        <p:nvSpPr>
          <p:cNvPr id="100" name=""/>
          <p:cNvSpPr/>
          <p:nvPr/>
        </p:nvSpPr>
        <p:spPr>
          <a:xfrm rot="0" flipH="0" flipV="0">
            <a:off x="762000" y="2124075"/>
            <a:ext cx="38100" cy="24765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101" name="" descr="{&quot;isTemplate&quot;:true,&quot;type&quot;:&quot;text&quot;}"/>
          <p:cNvSpPr txBox="1"/>
          <p:nvPr/>
        </p:nvSpPr>
        <p:spPr>
          <a:xfrm rot="0" flipH="0" flipV="0">
            <a:off x="914400" y="2095500"/>
            <a:ext cx="173355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08A6F6"/>
                </a:solidFill>
                <a:latin typeface="Arial"/>
                <a:ea typeface="Arial"/>
              </a:rPr>
              <a:t>下一步，三选一</a:t>
            </a:r>
            <a:endParaRPr/>
          </a:p>
        </p:txBody>
      </p:sp>
      <p:sp>
        <p:nvSpPr>
          <p:cNvPr id="102" name=""/>
          <p:cNvSpPr/>
          <p:nvPr/>
        </p:nvSpPr>
        <p:spPr>
          <a:xfrm rot="0" flipH="0" flipV="0">
            <a:off x="762000" y="2933700"/>
            <a:ext cx="3400425" cy="1924050"/>
          </a:xfrm>
          <a:prstGeom prst="rect">
            <a:avLst/>
          </a:prstGeom>
          <a:ln w="12700">
            <a:solidFill>
              <a:srgbClr val="99BDED"/>
            </a:solidFill>
            <a:prstDash val="solid"/>
          </a:ln>
        </p:spPr>
        <p:txBody>
          <a:bodyPr/>
          <a:p/>
        </p:txBody>
      </p:sp>
      <p:sp>
        <p:nvSpPr>
          <p:cNvPr id="103" name="" descr="{&quot;isTemplate&quot;:true,&quot;type&quot;:&quot;text&quot;}"/>
          <p:cNvSpPr txBox="1"/>
          <p:nvPr/>
        </p:nvSpPr>
        <p:spPr>
          <a:xfrm rot="0" flipH="0" flipV="0">
            <a:off x="1028700" y="3200400"/>
            <a:ext cx="28670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08A6F6"/>
                </a:solidFill>
                <a:latin typeface="Arial"/>
                <a:ea typeface="Arial"/>
              </a:rPr>
              <a:t>01</a:t>
            </a:r>
            <a:endParaRPr/>
          </a:p>
        </p:txBody>
      </p:sp>
      <p:sp>
        <p:nvSpPr>
          <p:cNvPr id="104" name="" descr="{&quot;isTemplate&quot;:true,&quot;type&quot;:&quot;text&quot;}"/>
          <p:cNvSpPr txBox="1"/>
          <p:nvPr/>
        </p:nvSpPr>
        <p:spPr>
          <a:xfrm rot="0" flipH="0" flipV="0">
            <a:off x="1028700" y="3524250"/>
            <a:ext cx="2867025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FFFFFF"/>
                </a:solidFill>
                <a:latin typeface="Arial"/>
                <a:ea typeface="Arial"/>
              </a:rPr>
              <a:t>AI </a:t>
            </a:r>
            <a:r>
              <a:rPr lang="zh-CN" sz="1950" b="1">
                <a:solidFill>
                  <a:srgbClr val="FFFFFF"/>
                </a:solidFill>
                <a:latin typeface="Arial"/>
                <a:ea typeface="Arial"/>
              </a:rPr>
              <a:t>落地共创会</a:t>
            </a:r>
            <a:endParaRPr/>
          </a:p>
        </p:txBody>
      </p:sp>
      <p:sp>
        <p:nvSpPr>
          <p:cNvPr id="105" name="" descr="{&quot;isTemplate&quot;:true,&quot;type&quot;:&quot;text&quot;}"/>
          <p:cNvSpPr txBox="1"/>
          <p:nvPr/>
        </p:nvSpPr>
        <p:spPr>
          <a:xfrm rot="0" flipH="0" flipV="0">
            <a:off x="1028700" y="3924300"/>
            <a:ext cx="2867025" cy="6667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1500">
                <a:solidFill>
                  <a:srgbClr val="E7E6E6"/>
                </a:solidFill>
                <a:latin typeface="Arial"/>
                <a:ea typeface="Arial"/>
              </a:rPr>
              <a:t>半天，把方案变成双方共创的落地计划</a:t>
            </a:r>
            <a:endParaRPr/>
          </a:p>
        </p:txBody>
      </p:sp>
      <p:sp>
        <p:nvSpPr>
          <p:cNvPr id="106" name=""/>
          <p:cNvSpPr/>
          <p:nvPr/>
        </p:nvSpPr>
        <p:spPr>
          <a:xfrm rot="0" flipH="0" flipV="0">
            <a:off x="4391025" y="2933700"/>
            <a:ext cx="3409950" cy="1924050"/>
          </a:xfrm>
          <a:prstGeom prst="rect">
            <a:avLst/>
          </a:prstGeom>
          <a:ln w="12700">
            <a:solidFill>
              <a:srgbClr val="99BDED"/>
            </a:solidFill>
            <a:prstDash val="solid"/>
          </a:ln>
        </p:spPr>
        <p:txBody>
          <a:bodyPr/>
          <a:p/>
        </p:txBody>
      </p:sp>
      <p:sp>
        <p:nvSpPr>
          <p:cNvPr id="107" name="" descr="{&quot;isTemplate&quot;:true,&quot;type&quot;:&quot;text&quot;}"/>
          <p:cNvSpPr txBox="1"/>
          <p:nvPr/>
        </p:nvSpPr>
        <p:spPr>
          <a:xfrm rot="0" flipH="0" flipV="0">
            <a:off x="4657725" y="3200400"/>
            <a:ext cx="28765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08A6F6"/>
                </a:solidFill>
                <a:latin typeface="Arial"/>
                <a:ea typeface="Arial"/>
              </a:rPr>
              <a:t>02</a:t>
            </a:r>
            <a:endParaRPr/>
          </a:p>
        </p:txBody>
      </p:sp>
      <p:sp>
        <p:nvSpPr>
          <p:cNvPr id="108" name="" descr="{&quot;isTemplate&quot;:true,&quot;type&quot;:&quot;text&quot;}"/>
          <p:cNvSpPr txBox="1"/>
          <p:nvPr/>
        </p:nvSpPr>
        <p:spPr>
          <a:xfrm rot="0" flipH="0" flipV="0">
            <a:off x="4657725" y="3524250"/>
            <a:ext cx="287655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FFFFFF"/>
                </a:solidFill>
                <a:latin typeface="Arial"/>
                <a:ea typeface="Arial"/>
              </a:rPr>
              <a:t>首批账号开通</a:t>
            </a:r>
            <a:endParaRPr/>
          </a:p>
        </p:txBody>
      </p:sp>
      <p:sp>
        <p:nvSpPr>
          <p:cNvPr id="109" name="" descr="{&quot;isTemplate&quot;:true,&quot;type&quot;:&quot;text&quot;}"/>
          <p:cNvSpPr txBox="1"/>
          <p:nvPr/>
        </p:nvSpPr>
        <p:spPr>
          <a:xfrm rot="0" flipH="0" flipV="0">
            <a:off x="4657725" y="3924300"/>
            <a:ext cx="2876550" cy="3333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500">
                <a:solidFill>
                  <a:srgbClr val="E7E6E6"/>
                </a:solidFill>
                <a:latin typeface="Arial"/>
                <a:ea typeface="Arial"/>
              </a:rPr>
              <a:t>铺土壤起步，先把使用门槛降到零</a:t>
            </a:r>
            <a:endParaRPr/>
          </a:p>
        </p:txBody>
      </p:sp>
      <p:sp>
        <p:nvSpPr>
          <p:cNvPr id="110" name=""/>
          <p:cNvSpPr/>
          <p:nvPr/>
        </p:nvSpPr>
        <p:spPr>
          <a:xfrm rot="0" flipH="0" flipV="0">
            <a:off x="8029575" y="2933700"/>
            <a:ext cx="3400425" cy="1924050"/>
          </a:xfrm>
          <a:prstGeom prst="rect">
            <a:avLst/>
          </a:prstGeom>
          <a:ln w="12700">
            <a:solidFill>
              <a:srgbClr val="08A6F6"/>
            </a:solidFill>
            <a:prstDash val="solid"/>
          </a:ln>
        </p:spPr>
        <p:txBody>
          <a:bodyPr/>
          <a:p/>
        </p:txBody>
      </p:sp>
      <p:sp>
        <p:nvSpPr>
          <p:cNvPr id="111" name="" descr="{&quot;isTemplate&quot;:true,&quot;type&quot;:&quot;text&quot;}"/>
          <p:cNvSpPr txBox="1"/>
          <p:nvPr/>
        </p:nvSpPr>
        <p:spPr>
          <a:xfrm rot="0" flipH="0" flipV="0">
            <a:off x="8296275" y="3200400"/>
            <a:ext cx="28670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08A6F6"/>
                </a:solidFill>
                <a:latin typeface="Arial"/>
                <a:ea typeface="Arial"/>
              </a:rPr>
              <a:t>03</a:t>
            </a:r>
            <a:endParaRPr/>
          </a:p>
        </p:txBody>
      </p:sp>
      <p:sp>
        <p:nvSpPr>
          <p:cNvPr id="112" name="" descr="{&quot;isTemplate&quot;:true,&quot;type&quot;:&quot;text&quot;}"/>
          <p:cNvSpPr txBox="1"/>
          <p:nvPr/>
        </p:nvSpPr>
        <p:spPr>
          <a:xfrm rot="0" flipH="0" flipV="0">
            <a:off x="8296275" y="3524250"/>
            <a:ext cx="2867025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FFFFFF"/>
                </a:solidFill>
                <a:latin typeface="Arial"/>
                <a:ea typeface="Arial"/>
              </a:rPr>
              <a:t>单场景</a:t>
            </a:r>
            <a:r>
              <a:rPr lang="en-US" sz="1950" b="1">
                <a:solidFill>
                  <a:srgbClr val="FFFFFF"/>
                </a:solidFill>
                <a:latin typeface="Arial"/>
                <a:ea typeface="Arial"/>
              </a:rPr>
              <a:t> POC</a:t>
            </a:r>
            <a:endParaRPr/>
          </a:p>
        </p:txBody>
      </p:sp>
      <p:sp>
        <p:nvSpPr>
          <p:cNvPr id="113" name="" descr="{&quot;isTemplate&quot;:true,&quot;type&quot;:&quot;text&quot;}"/>
          <p:cNvSpPr txBox="1"/>
          <p:nvPr/>
        </p:nvSpPr>
        <p:spPr>
          <a:xfrm rot="0" flipH="0" flipV="0">
            <a:off x="8296275" y="3924300"/>
            <a:ext cx="2867025" cy="3333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500">
                <a:solidFill>
                  <a:srgbClr val="E7E6E6"/>
                </a:solidFill>
                <a:latin typeface="Arial"/>
                <a:ea typeface="Arial"/>
              </a:rPr>
              <a:t>先打样一个场景，再复制扩大</a:t>
            </a:r>
            <a:endParaRPr/>
          </a:p>
        </p:txBody>
      </p:sp>
      <p:sp>
        <p:nvSpPr>
          <p:cNvPr id="114" name="" descr="{&quot;isTemplate&quot;:true,&quot;type&quot;:&quot;text&quot;}"/>
          <p:cNvSpPr txBox="1"/>
          <p:nvPr/>
        </p:nvSpPr>
        <p:spPr>
          <a:xfrm rot="0" flipH="0" flipV="0">
            <a:off x="762000" y="5543550"/>
            <a:ext cx="30194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9AA7B0"/>
                </a:solidFill>
                <a:latin typeface="Arial"/>
                <a:ea typeface="Arial"/>
              </a:rPr>
              <a:t>腾讯</a:t>
            </a:r>
            <a:r>
              <a:rPr lang="en-US" sz="1200">
                <a:solidFill>
                  <a:srgbClr val="9AA7B0"/>
                </a:solidFill>
                <a:latin typeface="Arial"/>
                <a:ea typeface="Arial"/>
              </a:rPr>
              <a:t> WorkBuddy × </a:t>
            </a:r>
            <a:r>
              <a:rPr lang="zh-CN" sz="1200">
                <a:solidFill>
                  <a:srgbClr val="9AA7B0"/>
                </a:solidFill>
                <a:latin typeface="Arial"/>
                <a:ea typeface="Arial"/>
              </a:rPr>
              <a:t>国脉</a:t>
            </a:r>
            <a:r>
              <a:rPr lang="en-US" sz="1200">
                <a:solidFill>
                  <a:srgbClr val="9AA7B0"/>
                </a:solidFill>
                <a:latin typeface="Arial"/>
                <a:ea typeface="Arial"/>
              </a:rPr>
              <a:t> · </a:t>
            </a:r>
            <a:r>
              <a:rPr lang="zh-CN" sz="1200">
                <a:solidFill>
                  <a:srgbClr val="9AA7B0"/>
                </a:solidFill>
                <a:latin typeface="Arial"/>
                <a:ea typeface="Arial"/>
              </a:rPr>
              <a:t>超级团队计划</a:t>
            </a:r>
            <a:r>
              <a:rPr lang="en-US" sz="1200">
                <a:solidFill>
                  <a:srgbClr val="9AA7B0"/>
                </a:solidFill>
                <a:latin typeface="Arial"/>
                <a:ea typeface="Arial"/>
              </a:rPr>
              <a:t> V4.0</a:t>
            </a:r>
            <a:endParaRPr/>
          </a:p>
        </p:txBody>
      </p:sp>
      <p:sp>
        <p:nvSpPr>
          <p:cNvPr id="115" name="" descr="{&quot;isTemplate&quot;:true,&quot;type&quot;:&quot;text&quot;}"/>
          <p:cNvSpPr txBox="1"/>
          <p:nvPr/>
        </p:nvSpPr>
        <p:spPr>
          <a:xfrm rot="0" flipH="0" flipV="0">
            <a:off x="9896475" y="5543550"/>
            <a:ext cx="15335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9AA7B0"/>
                </a:solidFill>
                <a:latin typeface="Arial"/>
                <a:ea typeface="Arial"/>
              </a:rPr>
              <a:t>详见报价单　　</a:t>
            </a:r>
            <a:r>
              <a:rPr lang="en-US" sz="1200">
                <a:solidFill>
                  <a:srgbClr val="9AA7B0"/>
                </a:solidFill>
                <a:latin typeface="Arial"/>
                <a:ea typeface="Arial"/>
              </a:rPr>
              <a:t>14 / 14</a:t>
            </a:r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Tencent office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2026-09-14T15:03:58Z</dcterms:created>
  <dcterms:modified xsi:type="dcterms:W3CDTF">2026-09-14T15:03:58Z</dcterms:modified>
</cp:coreProperties>
</file>